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655" r:id="rId4"/>
  </p:sldMasterIdLst>
  <p:notesMasterIdLst>
    <p:notesMasterId r:id="rId32"/>
  </p:notesMasterIdLst>
  <p:handoutMasterIdLst>
    <p:handoutMasterId r:id="rId33"/>
  </p:handoutMasterIdLst>
  <p:sldIdLst>
    <p:sldId id="475" r:id="rId5"/>
    <p:sldId id="484" r:id="rId6"/>
    <p:sldId id="464" r:id="rId7"/>
    <p:sldId id="463" r:id="rId8"/>
    <p:sldId id="452" r:id="rId9"/>
    <p:sldId id="431" r:id="rId10"/>
    <p:sldId id="413" r:id="rId11"/>
    <p:sldId id="453" r:id="rId12"/>
    <p:sldId id="454" r:id="rId13"/>
    <p:sldId id="455" r:id="rId14"/>
    <p:sldId id="473" r:id="rId15"/>
    <p:sldId id="472" r:id="rId16"/>
    <p:sldId id="462" r:id="rId17"/>
    <p:sldId id="470" r:id="rId18"/>
    <p:sldId id="471" r:id="rId19"/>
    <p:sldId id="461" r:id="rId20"/>
    <p:sldId id="466" r:id="rId21"/>
    <p:sldId id="468" r:id="rId22"/>
    <p:sldId id="448" r:id="rId23"/>
    <p:sldId id="449" r:id="rId24"/>
    <p:sldId id="481" r:id="rId25"/>
    <p:sldId id="476" r:id="rId26"/>
    <p:sldId id="477" r:id="rId27"/>
    <p:sldId id="478" r:id="rId28"/>
    <p:sldId id="482" r:id="rId29"/>
    <p:sldId id="479" r:id="rId30"/>
    <p:sldId id="483" r:id="rId31"/>
  </p:sldIdLst>
  <p:sldSz cx="9144000" cy="5715000" type="screen16x1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145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291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435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581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5725" algn="l" defTabSz="914291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2870" algn="l" defTabSz="914291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016" algn="l" defTabSz="914291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162" algn="l" defTabSz="914291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's Section" id="{DD7C5F51-FCC2-874D-81DB-E67D2D033AEE}">
          <p14:sldIdLst>
            <p14:sldId id="475"/>
            <p14:sldId id="484"/>
            <p14:sldId id="464"/>
            <p14:sldId id="463"/>
            <p14:sldId id="452"/>
            <p14:sldId id="431"/>
            <p14:sldId id="413"/>
            <p14:sldId id="453"/>
            <p14:sldId id="454"/>
            <p14:sldId id="455"/>
            <p14:sldId id="473"/>
            <p14:sldId id="472"/>
            <p14:sldId id="462"/>
            <p14:sldId id="470"/>
            <p14:sldId id="471"/>
            <p14:sldId id="461"/>
            <p14:sldId id="466"/>
            <p14:sldId id="468"/>
            <p14:sldId id="448"/>
            <p14:sldId id="449"/>
            <p14:sldId id="481"/>
            <p14:sldId id="476"/>
            <p14:sldId id="477"/>
            <p14:sldId id="478"/>
            <p14:sldId id="482"/>
            <p14:sldId id="479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700">
          <p15:clr>
            <a:srgbClr val="A4A3A4"/>
          </p15:clr>
        </p15:guide>
        <p15:guide id="3" orient="horz" pos="454">
          <p15:clr>
            <a:srgbClr val="A4A3A4"/>
          </p15:clr>
        </p15:guide>
        <p15:guide id="4" pos="2880">
          <p15:clr>
            <a:srgbClr val="A4A3A4"/>
          </p15:clr>
        </p15:guide>
        <p15:guide id="5" pos="346">
          <p15:clr>
            <a:srgbClr val="A4A3A4"/>
          </p15:clr>
        </p15:guide>
        <p15:guide id="6" pos="576">
          <p15:clr>
            <a:srgbClr val="A4A3A4"/>
          </p15:clr>
        </p15:guide>
        <p15:guide id="7" pos="5587">
          <p15:clr>
            <a:srgbClr val="A4A3A4"/>
          </p15:clr>
        </p15:guide>
        <p15:guide id="8" pos="1613">
          <p15:clr>
            <a:srgbClr val="A4A3A4"/>
          </p15:clr>
        </p15:guide>
        <p15:guide id="9" orient="horz" pos="1800">
          <p15:clr>
            <a:srgbClr val="A4A3A4"/>
          </p15:clr>
        </p15:guide>
        <p15:guide id="10" orient="horz" pos="778">
          <p15:clr>
            <a:srgbClr val="A4A3A4"/>
          </p15:clr>
        </p15:guide>
        <p15:guide id="11" orient="horz" pos="504">
          <p15:clr>
            <a:srgbClr val="A4A3A4"/>
          </p15:clr>
        </p15:guide>
        <p15:guide id="12" pos="347">
          <p15:clr>
            <a:srgbClr val="A4A3A4"/>
          </p15:clr>
        </p15:guide>
        <p15:guide id="13" pos="5588">
          <p15:clr>
            <a:srgbClr val="A4A3A4"/>
          </p15:clr>
        </p15:guide>
        <p15:guide id="14" pos="16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ssa Zuckerman" initials="MZ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874"/>
    <a:srgbClr val="727274"/>
    <a:srgbClr val="214AAF"/>
    <a:srgbClr val="011D6C"/>
    <a:srgbClr val="CB333B"/>
    <a:srgbClr val="63B487"/>
    <a:srgbClr val="409171"/>
    <a:srgbClr val="35A37C"/>
    <a:srgbClr val="F77F00"/>
    <a:srgbClr val="114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97" autoAdjust="0"/>
    <p:restoredTop sz="76892" autoAdjust="0"/>
  </p:normalViewPr>
  <p:slideViewPr>
    <p:cSldViewPr snapToGrid="0">
      <p:cViewPr varScale="1">
        <p:scale>
          <a:sx n="79" d="100"/>
          <a:sy n="79" d="100"/>
        </p:scale>
        <p:origin x="989" y="62"/>
      </p:cViewPr>
      <p:guideLst>
        <p:guide orient="horz" pos="1620"/>
        <p:guide orient="horz" pos="700"/>
        <p:guide orient="horz" pos="454"/>
        <p:guide pos="2880"/>
        <p:guide pos="346"/>
        <p:guide pos="576"/>
        <p:guide pos="5587"/>
        <p:guide pos="1613"/>
        <p:guide orient="horz" pos="1800"/>
        <p:guide orient="horz" pos="778"/>
        <p:guide orient="horz" pos="504"/>
        <p:guide pos="347"/>
        <p:guide pos="5588"/>
        <p:guide pos="1612"/>
      </p:guideLst>
    </p:cSldViewPr>
  </p:slideViewPr>
  <p:outlineViewPr>
    <p:cViewPr>
      <p:scale>
        <a:sx n="33" d="100"/>
        <a:sy n="33" d="100"/>
      </p:scale>
      <p:origin x="0" y="464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0" hangingPunct="0">
              <a:defRPr sz="1300">
                <a:latin typeface="Calibri" pitchFamily="34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Calibri" pitchFamily="34" charset="0"/>
              </a:defRPr>
            </a:lvl1pPr>
          </a:lstStyle>
          <a:p>
            <a:fld id="{2503ED08-06E4-41ED-89E8-119D0EF02A48}" type="datetimeFigureOut">
              <a:rPr lang="en-US"/>
              <a:pPr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0" hangingPunct="0">
              <a:defRPr sz="1300">
                <a:latin typeface="Calibri" pitchFamily="34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Calibri" pitchFamily="34" charset="0"/>
              </a:defRPr>
            </a:lvl1pPr>
          </a:lstStyle>
          <a:p>
            <a:fld id="{D6C45BBB-83DA-4AD0-BB77-0E8391E9F2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Calibri" pitchFamily="34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Calibri" pitchFamily="34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720725"/>
            <a:ext cx="575945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Calibri" pitchFamily="34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Calibri" pitchFamily="34" charset="0"/>
              </a:defRPr>
            </a:lvl1pPr>
          </a:lstStyle>
          <a:p>
            <a:fld id="{CEFA16CB-AEBE-4616-A0C2-923B64A825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1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29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43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58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5725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0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2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26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20725"/>
            <a:ext cx="575945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04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87713" y="6567488"/>
            <a:ext cx="3609975" cy="2032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074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20725"/>
            <a:ext cx="575945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Change</a:t>
            </a:r>
            <a:r>
              <a:rPr lang="en-US" b="1" baseline="0" dirty="0"/>
              <a:t> pictures</a:t>
            </a:r>
            <a:endParaRPr lang="en-US" b="1" dirty="0"/>
          </a:p>
          <a:p>
            <a:r>
              <a:rPr lang="en-US" b="1" dirty="0"/>
              <a:t>Granularity Challenge</a:t>
            </a:r>
          </a:p>
          <a:p>
            <a:pPr lvl="0"/>
            <a:r>
              <a:rPr lang="en-US" dirty="0"/>
              <a:t>Observational research in cancer requires substantially more detail to represent diagnoses, treatments, and outcomes than most other therapeutic areas. </a:t>
            </a:r>
          </a:p>
          <a:p>
            <a:endParaRPr lang="en-US" dirty="0"/>
          </a:p>
          <a:p>
            <a:r>
              <a:rPr lang="en-US" b="1" dirty="0"/>
              <a:t>It is this constellation</a:t>
            </a:r>
            <a:r>
              <a:rPr lang="en-US" b="1" baseline="0" dirty="0"/>
              <a:t> of attributes (</a:t>
            </a:r>
            <a:r>
              <a:rPr lang="en-US" b="1" dirty="0"/>
              <a:t>Constellation</a:t>
            </a:r>
            <a:r>
              <a:rPr lang="en-US" b="1" baseline="0" dirty="0"/>
              <a:t> of Cancer) that determines: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/>
              <a:t>Prognosis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/>
              <a:t>Patient care (Treatment pathway)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/>
              <a:t>Treatment outcomes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71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dirty="0" err="1"/>
              <a:t>ICD</a:t>
            </a:r>
            <a:r>
              <a:rPr lang="en-US" dirty="0"/>
              <a:t>-O and mapped to </a:t>
            </a:r>
            <a:r>
              <a:rPr lang="en-US" dirty="0" err="1"/>
              <a:t>SNOMED</a:t>
            </a:r>
            <a:r>
              <a:rPr lang="en-US" dirty="0"/>
              <a:t>, </a:t>
            </a:r>
            <a:r>
              <a:rPr lang="en-US" dirty="0" err="1"/>
              <a:t>NAACCR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20725"/>
            <a:ext cx="575945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Abstraction Challenge</a:t>
            </a:r>
          </a:p>
          <a:p>
            <a:pPr lvl="1"/>
            <a:r>
              <a:rPr lang="en-US" dirty="0"/>
              <a:t>Clinically and analytically relevant representation of cancer diagnoses, treatments, and outcomes requires data abstraction (e.g. recurrence, remission, end-of-life events, chemotherapy regimens, treatment cycles, response to treatments) </a:t>
            </a:r>
          </a:p>
          <a:p>
            <a:pPr lvl="0"/>
            <a:r>
              <a:rPr lang="en-US" dirty="0"/>
              <a:t>It</a:t>
            </a:r>
            <a:r>
              <a:rPr lang="en-US" baseline="0" dirty="0"/>
              <a:t> is those abstractions that are used in the typical analytical use cases:</a:t>
            </a:r>
          </a:p>
          <a:p>
            <a:pPr lvl="0"/>
            <a:r>
              <a:rPr lang="en-US" baseline="0" dirty="0"/>
              <a:t>Survival from diagnosis</a:t>
            </a:r>
          </a:p>
          <a:p>
            <a:pPr lvl="0"/>
            <a:r>
              <a:rPr lang="en-US" baseline="0" dirty="0"/>
              <a:t>Disease free survival</a:t>
            </a:r>
          </a:p>
          <a:p>
            <a:pPr lvl="0"/>
            <a:r>
              <a:rPr lang="en-US" baseline="0" dirty="0"/>
              <a:t>Time to progression</a:t>
            </a:r>
          </a:p>
          <a:p>
            <a:pPr lvl="0"/>
            <a:r>
              <a:rPr lang="en-US" baseline="0" dirty="0"/>
              <a:t>Prediction of </a:t>
            </a:r>
            <a:r>
              <a:rPr lang="en-US" baseline="0" dirty="0" err="1"/>
              <a:t>EOL</a:t>
            </a:r>
            <a:endParaRPr lang="en-US" baseline="0" dirty="0"/>
          </a:p>
          <a:p>
            <a:pPr lvl="0"/>
            <a:r>
              <a:rPr lang="en-US" baseline="0" dirty="0"/>
              <a:t>Time from diagnosis to treatment start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1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1775355"/>
            <a:ext cx="6096000" cy="146314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3365500"/>
            <a:ext cx="6096000" cy="14605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562813"/>
            <a:ext cx="2682875" cy="26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5334000"/>
            <a:ext cx="9144000" cy="635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5334000"/>
            <a:ext cx="9144000" cy="635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1800"/>
            <a:ext cx="1326583" cy="10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5410733"/>
            <a:ext cx="2133600" cy="304271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>
                <a:latin typeface="Calibri"/>
                <a:ea typeface="+mn-ea"/>
              </a:rPr>
              <a:pPr/>
              <a:t>‹#›</a:t>
            </a:fld>
            <a:endParaRPr lang="en-US" dirty="0"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5334000"/>
            <a:ext cx="9144000" cy="635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1800"/>
            <a:ext cx="1326583" cy="10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5410733"/>
            <a:ext cx="2133600" cy="304271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>
                <a:latin typeface="Calibri"/>
                <a:ea typeface="+mn-ea"/>
              </a:rPr>
              <a:pPr/>
              <a:t>‹#›</a:t>
            </a:fld>
            <a:endParaRPr lang="en-US" dirty="0"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1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5" indent="0">
              <a:buNone/>
              <a:defRPr sz="1600" b="1"/>
            </a:lvl6pPr>
            <a:lvl7pPr marL="2742870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263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1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5" indent="0">
              <a:buNone/>
              <a:defRPr sz="1600" b="1"/>
            </a:lvl6pPr>
            <a:lvl7pPr marL="2742870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5334000"/>
            <a:ext cx="9144000" cy="635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1800"/>
            <a:ext cx="1326583" cy="10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5410733"/>
            <a:ext cx="2133600" cy="304271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>
                <a:latin typeface="Calibri"/>
                <a:ea typeface="+mn-ea"/>
              </a:rPr>
              <a:pPr/>
              <a:t>‹#›</a:t>
            </a:fld>
            <a:endParaRPr lang="en-US" dirty="0"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334000"/>
            <a:ext cx="9144000" cy="635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1800"/>
            <a:ext cx="1326583" cy="10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5410733"/>
            <a:ext cx="2133600" cy="304271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>
                <a:latin typeface="Calibri"/>
                <a:ea typeface="+mn-ea"/>
              </a:rPr>
              <a:pPr/>
              <a:t>‹#›</a:t>
            </a:fld>
            <a:endParaRPr lang="en-US" dirty="0"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334000"/>
            <a:ext cx="9144000" cy="635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1800"/>
            <a:ext cx="1326583" cy="10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5410733"/>
            <a:ext cx="2133600" cy="304271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>
                <a:latin typeface="Calibri"/>
                <a:ea typeface="+mn-ea"/>
              </a:rPr>
              <a:pPr/>
              <a:t>‹#›</a:t>
            </a:fld>
            <a:endParaRPr lang="en-US" dirty="0"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27000"/>
            <a:ext cx="7543800" cy="6985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16000"/>
            <a:ext cx="8229600" cy="4089136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6" r:id="rId1"/>
    <p:sldLayoutId id="2147484657" r:id="rId2"/>
    <p:sldLayoutId id="2147484658" r:id="rId3"/>
    <p:sldLayoutId id="2147484659" r:id="rId4"/>
    <p:sldLayoutId id="2147484660" r:id="rId5"/>
    <p:sldLayoutId id="2147484661" r:id="rId6"/>
  </p:sldLayoutIdLst>
  <p:hf sldNum="0" hdr="0" ftr="0" dt="0"/>
  <p:txStyles>
    <p:titleStyle>
      <a:lvl1pPr algn="ctr" defTabSz="914291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858" indent="-342858" algn="l" defTabSz="9142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860" indent="-285716" algn="l" defTabSz="9142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2862" indent="-228573" algn="l" defTabSz="9142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008" indent="-228573" algn="l" defTabSz="9142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154" indent="-228573" algn="l" defTabSz="9142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299" indent="-228573" algn="l" defTabSz="9142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2" indent="-228573" algn="l" defTabSz="9142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1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5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0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2" algn="l" defTabSz="9142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3FFC-25DB-4F36-ADBC-69D7617E0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OHDSI Collaborator Meeting</a:t>
            </a:r>
          </a:p>
          <a:p>
            <a:pPr marL="400002" lvl="1" indent="0" algn="ctr">
              <a:buNone/>
            </a:pPr>
            <a:r>
              <a:rPr lang="en-US" sz="2400" dirty="0"/>
              <a:t>Oncology WG Presentation</a:t>
            </a:r>
            <a:r>
              <a:rPr lang="en-US" dirty="0"/>
              <a:t> </a:t>
            </a:r>
          </a:p>
          <a:p>
            <a:pPr marL="400002" lvl="1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/>
              <a:t>12/3/2019</a:t>
            </a:r>
          </a:p>
        </p:txBody>
      </p:sp>
    </p:spTree>
    <p:extLst>
      <p:ext uri="{BB962C8B-B14F-4D97-AF65-F5344CB8AC3E}">
        <p14:creationId xmlns:p14="http://schemas.microsoft.com/office/powerpoint/2010/main" val="341524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Survival </a:t>
            </a:r>
          </a:p>
          <a:p>
            <a:pPr lvl="1"/>
            <a:r>
              <a:rPr lang="en-US" dirty="0"/>
              <a:t>Overall</a:t>
            </a:r>
          </a:p>
          <a:p>
            <a:pPr lvl="1"/>
            <a:r>
              <a:rPr lang="en-US" dirty="0"/>
              <a:t>Disease</a:t>
            </a:r>
            <a:r>
              <a:rPr lang="ru-RU" dirty="0"/>
              <a:t>-</a:t>
            </a:r>
            <a:r>
              <a:rPr lang="en-US" dirty="0"/>
              <a:t>free</a:t>
            </a:r>
          </a:p>
          <a:p>
            <a:pPr lvl="1"/>
            <a:r>
              <a:rPr lang="en-US" dirty="0"/>
              <a:t>Symptom-free</a:t>
            </a:r>
          </a:p>
          <a:p>
            <a:pPr lvl="1"/>
            <a:r>
              <a:rPr lang="en-US" dirty="0"/>
              <a:t>From diagnosis</a:t>
            </a:r>
          </a:p>
          <a:p>
            <a:pPr lvl="1"/>
            <a:r>
              <a:rPr lang="en-US" dirty="0"/>
              <a:t>From treatment</a:t>
            </a:r>
          </a:p>
          <a:p>
            <a:r>
              <a:rPr lang="en-US" dirty="0"/>
              <a:t>Time </a:t>
            </a:r>
          </a:p>
          <a:p>
            <a:pPr lvl="1"/>
            <a:r>
              <a:rPr lang="en-US" dirty="0"/>
              <a:t>From diagnosis to treatment</a:t>
            </a:r>
          </a:p>
          <a:p>
            <a:pPr lvl="1"/>
            <a:r>
              <a:rPr lang="en-US" dirty="0"/>
              <a:t>From screening to diagnosis </a:t>
            </a:r>
          </a:p>
          <a:p>
            <a:pPr lvl="1"/>
            <a:r>
              <a:rPr lang="en-US" dirty="0"/>
              <a:t>From symptoms/initial primary care visit to diagnosis </a:t>
            </a:r>
          </a:p>
          <a:p>
            <a:r>
              <a:rPr lang="en-US" dirty="0"/>
              <a:t>Variations in outcomes of bladder cancer with and w/o liver metastases</a:t>
            </a:r>
          </a:p>
          <a:p>
            <a:r>
              <a:rPr lang="en-US" dirty="0"/>
              <a:t>Define uptake of genomic test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Identify treatment regimens </a:t>
            </a:r>
          </a:p>
          <a:p>
            <a:r>
              <a:rPr lang="en-US" dirty="0"/>
              <a:t>Compare tumor registry chemo with identified chemo regimens </a:t>
            </a:r>
          </a:p>
          <a:p>
            <a:r>
              <a:rPr lang="en-US" dirty="0"/>
              <a:t>Validate identified chemo regimens against Beacon </a:t>
            </a:r>
            <a:endParaRPr lang="en-US" b="1" dirty="0"/>
          </a:p>
          <a:p>
            <a:r>
              <a:rPr lang="en-US" dirty="0"/>
              <a:t>Compare uptake of newer medications vs. older medications </a:t>
            </a:r>
          </a:p>
          <a:p>
            <a:r>
              <a:rPr lang="en-US" dirty="0"/>
              <a:t>Number of medications taken daily by a cancer patient</a:t>
            </a:r>
            <a:endParaRPr lang="en-US" b="1" dirty="0"/>
          </a:p>
          <a:p>
            <a:r>
              <a:rPr lang="en-US" dirty="0"/>
              <a:t>Speed of drug administrations and the risk of allergic reaction/rejection</a:t>
            </a:r>
          </a:p>
          <a:p>
            <a:r>
              <a:rPr lang="en-US" dirty="0"/>
              <a:t>Time of administration </a:t>
            </a:r>
          </a:p>
          <a:p>
            <a:r>
              <a:rPr lang="en-US" dirty="0"/>
              <a:t>Comparative effectiveness of adhering to the administration rules </a:t>
            </a:r>
            <a:r>
              <a:rPr lang="en-US" dirty="0" err="1"/>
              <a:t>vs</a:t>
            </a:r>
            <a:r>
              <a:rPr lang="en-US" dirty="0"/>
              <a:t> deviations </a:t>
            </a:r>
          </a:p>
          <a:p>
            <a:r>
              <a:rPr lang="en-US" dirty="0"/>
              <a:t>Metastatic hormone–sensitive prostate cancer and non-metastatic castration-resistant pros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7810-CF3C-4E9B-AB8A-178BDE97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What’s Been 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A7D0F-5E58-4924-B307-54AE9C47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Extension of CDM and Vocabulary to support required granularity of cancer representation</a:t>
            </a:r>
          </a:p>
          <a:p>
            <a:pPr lvl="1"/>
            <a:r>
              <a:rPr lang="en-US" dirty="0"/>
              <a:t>Incorporation of ICD-O into vocabulary</a:t>
            </a:r>
          </a:p>
          <a:p>
            <a:pPr lvl="1"/>
            <a:r>
              <a:rPr lang="en-US" dirty="0"/>
              <a:t>Incorporation of NAACCR into vocabulary</a:t>
            </a:r>
          </a:p>
          <a:p>
            <a:pPr lvl="1"/>
            <a:r>
              <a:rPr lang="en-US" dirty="0"/>
              <a:t>CDM support for cancer modifiers</a:t>
            </a:r>
          </a:p>
          <a:p>
            <a:r>
              <a:rPr lang="en-US" dirty="0"/>
              <a:t>Extension CDM and Vocabulary to support abstractions required for cancer representation</a:t>
            </a:r>
          </a:p>
          <a:p>
            <a:pPr lvl="1"/>
            <a:r>
              <a:rPr lang="en-US" dirty="0"/>
              <a:t>Incorporation of HemOnc into vocabulary</a:t>
            </a:r>
          </a:p>
          <a:p>
            <a:pPr lvl="1"/>
            <a:r>
              <a:rPr lang="en-US" dirty="0"/>
              <a:t> Development of the Episode CDM module</a:t>
            </a:r>
          </a:p>
          <a:p>
            <a:r>
              <a:rPr lang="en-US" dirty="0"/>
              <a:t>Development of ETL from US Tumor Registries to OMOP</a:t>
            </a:r>
          </a:p>
          <a:p>
            <a:r>
              <a:rPr lang="en-US" dirty="0"/>
              <a:t>Testing typical use cases</a:t>
            </a:r>
          </a:p>
        </p:txBody>
      </p:sp>
    </p:spTree>
    <p:extLst>
      <p:ext uri="{BB962C8B-B14F-4D97-AF65-F5344CB8AC3E}">
        <p14:creationId xmlns:p14="http://schemas.microsoft.com/office/powerpoint/2010/main" val="332694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1B52-02BC-4253-9138-37A1E18A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Challenges: Granularity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85F3DD2-506F-418B-8718-49CE4C24B46B}"/>
              </a:ext>
            </a:extLst>
          </p:cNvPr>
          <p:cNvSpPr txBox="1">
            <a:spLocks/>
          </p:cNvSpPr>
          <p:nvPr/>
        </p:nvSpPr>
        <p:spPr>
          <a:xfrm>
            <a:off x="320949" y="1017349"/>
            <a:ext cx="3227650" cy="1550241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Normal Condition</a:t>
            </a:r>
          </a:p>
          <a:p>
            <a:pPr algn="ctr"/>
            <a:r>
              <a:rPr lang="de-DE" sz="1800" dirty="0">
                <a:solidFill>
                  <a:schemeClr val="accent1">
                    <a:lumMod val="50000"/>
                  </a:schemeClr>
                </a:solidFill>
              </a:rPr>
              <a:t>Most normal conditions </a:t>
            </a:r>
          </a:p>
          <a:p>
            <a:pPr algn="ctr"/>
            <a:r>
              <a:rPr lang="de-DE" sz="1800" dirty="0">
                <a:solidFill>
                  <a:schemeClr val="accent1">
                    <a:lumMod val="50000"/>
                  </a:schemeClr>
                </a:solidFill>
              </a:rPr>
              <a:t>are defined by three main </a:t>
            </a:r>
          </a:p>
          <a:p>
            <a:pPr algn="ctr"/>
            <a:r>
              <a:rPr lang="de-DE" sz="1800" dirty="0">
                <a:solidFill>
                  <a:schemeClr val="accent1">
                    <a:lumMod val="50000"/>
                  </a:schemeClr>
                </a:solidFill>
              </a:rPr>
              <a:t>dimensions implicitly, </a:t>
            </a:r>
          </a:p>
          <a:p>
            <a:pPr algn="ctr"/>
            <a:r>
              <a:rPr lang="de-DE" sz="1800" dirty="0">
                <a:solidFill>
                  <a:schemeClr val="accent1">
                    <a:lumMod val="50000"/>
                  </a:schemeClr>
                </a:solidFill>
              </a:rPr>
              <a:t>plus some extra attributes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85F3DD2-506F-418B-8718-49CE4C24B46B}"/>
              </a:ext>
            </a:extLst>
          </p:cNvPr>
          <p:cNvSpPr txBox="1">
            <a:spLocks/>
          </p:cNvSpPr>
          <p:nvPr/>
        </p:nvSpPr>
        <p:spPr>
          <a:xfrm>
            <a:off x="4615401" y="1006247"/>
            <a:ext cx="4086541" cy="1640065"/>
          </a:xfrm>
          <a:prstGeom prst="rect">
            <a:avLst/>
          </a:prstGeom>
        </p:spPr>
        <p:txBody>
          <a:bodyPr vert="horz" lIns="91428" tIns="45714" rIns="91428" bIns="45714" rtlCol="0">
            <a:normAutofit fontScale="92500"/>
          </a:bodyPr>
          <a:lstStyle/>
          <a:p>
            <a:pPr algn="ctr"/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Cancer</a:t>
            </a:r>
          </a:p>
          <a:p>
            <a:pPr>
              <a:buFont typeface="Arial" pitchFamily="34" charset="0"/>
              <a:buChar char="•"/>
            </a:pPr>
            <a:r>
              <a:rPr lang="de-DE" sz="1900" dirty="0">
                <a:solidFill>
                  <a:schemeClr val="accent1">
                    <a:lumMod val="50000"/>
                  </a:schemeClr>
                </a:solidFill>
              </a:rPr>
              <a:t>Cause is not known, but morphology and topology are detailed and explicit</a:t>
            </a:r>
          </a:p>
          <a:p>
            <a:pPr>
              <a:buFont typeface="Arial" pitchFamily="34" charset="0"/>
              <a:buChar char="•"/>
            </a:pPr>
            <a:r>
              <a:rPr lang="de-DE" sz="1900" dirty="0">
                <a:solidFill>
                  <a:schemeClr val="accent1">
                    <a:lumMod val="50000"/>
                  </a:schemeClr>
                </a:solidFill>
              </a:rPr>
              <a:t>The many tumor attributes (modifiers) are also explicit and well defined</a:t>
            </a:r>
            <a:endParaRPr lang="en-US" sz="19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0" name="Picture 29" descr="Normal Disease Mode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1" y="2616891"/>
            <a:ext cx="3073747" cy="2643936"/>
          </a:xfrm>
          <a:prstGeom prst="rect">
            <a:avLst/>
          </a:prstGeom>
        </p:spPr>
      </p:pic>
      <p:pic>
        <p:nvPicPr>
          <p:cNvPr id="31" name="Picture 30" descr="Cancer Disease Mode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68" y="2585588"/>
            <a:ext cx="5141229" cy="267471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72341" y="2609975"/>
            <a:ext cx="2071025" cy="27250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22770" y="2604929"/>
            <a:ext cx="507664" cy="27250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893960" y="2592819"/>
            <a:ext cx="1403897" cy="27250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68940" y="2569604"/>
            <a:ext cx="1069829" cy="27250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81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ocab Sa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03" y="872011"/>
            <a:ext cx="7344690" cy="434510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59BE-7810-4E86-B7D3-D0403435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Solving Granularity Challenge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5F3DD2-506F-418B-8718-49CE4C24B46B}"/>
              </a:ext>
            </a:extLst>
          </p:cNvPr>
          <p:cNvSpPr txBox="1">
            <a:spLocks/>
          </p:cNvSpPr>
          <p:nvPr/>
        </p:nvSpPr>
        <p:spPr>
          <a:xfrm>
            <a:off x="1277737" y="987074"/>
            <a:ext cx="4438776" cy="454172"/>
          </a:xfrm>
          <a:prstGeom prst="rect">
            <a:avLst/>
          </a:prstGeom>
        </p:spPr>
        <p:txBody>
          <a:bodyPr vert="horz" lIns="91428" tIns="45714" rIns="91428" bIns="45714" rtlCol="0">
            <a:normAutofit fontScale="70000" lnSpcReduction="20000"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Cancer Diagnosis Model in the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OMOP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Vocabulary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6695" y="1344349"/>
            <a:ext cx="1697876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Added vocabularies: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2410" y="1634162"/>
            <a:ext cx="835686" cy="23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09299" y="1901560"/>
            <a:ext cx="647962" cy="32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9459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9105" y="872011"/>
            <a:ext cx="7280609" cy="433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E0AE2F-F1DD-48E5-93B3-83C20799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Solving Granularity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2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4791" y="856369"/>
            <a:ext cx="7315201" cy="435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E0AE2F-F1DD-48E5-93B3-83C20799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Solving Granularity Challenge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50104" y="2803756"/>
            <a:ext cx="2943035" cy="163502"/>
          </a:xfrm>
          <a:prstGeom prst="rect">
            <a:avLst/>
          </a:prstGeom>
          <a:noFill/>
          <a:ln>
            <a:solidFill>
              <a:srgbClr val="727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 dirty="0">
              <a:ln>
                <a:solidFill>
                  <a:schemeClr val="accent3"/>
                </a:solidFill>
              </a:ln>
              <a:solidFill>
                <a:srgbClr val="214AA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50104" y="4015890"/>
            <a:ext cx="2943035" cy="163502"/>
          </a:xfrm>
          <a:prstGeom prst="rect">
            <a:avLst/>
          </a:prstGeom>
          <a:noFill/>
          <a:ln>
            <a:solidFill>
              <a:srgbClr val="727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50104" y="4265181"/>
            <a:ext cx="5218940" cy="163502"/>
          </a:xfrm>
          <a:prstGeom prst="rect">
            <a:avLst/>
          </a:prstGeom>
          <a:noFill/>
          <a:ln>
            <a:solidFill>
              <a:srgbClr val="727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50103" y="4882889"/>
            <a:ext cx="4080481" cy="264394"/>
          </a:xfrm>
          <a:prstGeom prst="rect">
            <a:avLst/>
          </a:prstGeom>
          <a:noFill/>
          <a:ln>
            <a:solidFill>
              <a:srgbClr val="727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28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F3DD2-506F-418B-8718-49CE4C24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6002"/>
            <a:ext cx="8229600" cy="4222119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Clinically and analytically relevant representation of cancer diagnoses, treatments, and outcomes requires data abstraction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Not readily available in the source data 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Traditionally not supported in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OMOP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CDM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96B4CD-335C-DA41-A2E8-8A4C4DA377CD}"/>
              </a:ext>
            </a:extLst>
          </p:cNvPr>
          <p:cNvCxnSpPr/>
          <p:nvPr/>
        </p:nvCxnSpPr>
        <p:spPr>
          <a:xfrm>
            <a:off x="6711133" y="2036116"/>
            <a:ext cx="0" cy="2022764"/>
          </a:xfrm>
          <a:prstGeom prst="line">
            <a:avLst/>
          </a:prstGeom>
          <a:ln w="57150">
            <a:solidFill>
              <a:schemeClr val="accent2">
                <a:alpha val="3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591552" y="2033688"/>
            <a:ext cx="16150" cy="2027625"/>
          </a:xfrm>
          <a:prstGeom prst="line">
            <a:avLst/>
          </a:prstGeom>
          <a:ln w="60325">
            <a:solidFill>
              <a:srgbClr val="214AAF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96B4CD-335C-DA41-A2E8-8A4C4DA377CD}"/>
              </a:ext>
            </a:extLst>
          </p:cNvPr>
          <p:cNvCxnSpPr/>
          <p:nvPr/>
        </p:nvCxnSpPr>
        <p:spPr>
          <a:xfrm>
            <a:off x="6402421" y="2036116"/>
            <a:ext cx="0" cy="2022764"/>
          </a:xfrm>
          <a:prstGeom prst="line">
            <a:avLst/>
          </a:prstGeom>
          <a:ln w="57150">
            <a:solidFill>
              <a:schemeClr val="accent2">
                <a:alpha val="3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185952" y="2033688"/>
            <a:ext cx="16150" cy="2027625"/>
          </a:xfrm>
          <a:prstGeom prst="line">
            <a:avLst/>
          </a:prstGeom>
          <a:ln w="60325">
            <a:solidFill>
              <a:srgbClr val="214AAF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00870" y="2039741"/>
            <a:ext cx="17160" cy="2015514"/>
          </a:xfrm>
          <a:prstGeom prst="line">
            <a:avLst/>
          </a:prstGeom>
          <a:ln w="60325">
            <a:solidFill>
              <a:srgbClr val="214AAF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50289" y="2033688"/>
            <a:ext cx="16150" cy="2027625"/>
          </a:xfrm>
          <a:prstGeom prst="line">
            <a:avLst/>
          </a:prstGeom>
          <a:ln w="60325">
            <a:solidFill>
              <a:srgbClr val="214AAF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96B4CD-335C-DA41-A2E8-8A4C4DA377CD}"/>
              </a:ext>
            </a:extLst>
          </p:cNvPr>
          <p:cNvCxnSpPr/>
          <p:nvPr/>
        </p:nvCxnSpPr>
        <p:spPr>
          <a:xfrm>
            <a:off x="4221261" y="2036116"/>
            <a:ext cx="0" cy="2022764"/>
          </a:xfrm>
          <a:prstGeom prst="line">
            <a:avLst/>
          </a:prstGeom>
          <a:ln w="57150">
            <a:solidFill>
              <a:schemeClr val="accent2">
                <a:alpha val="34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992488" y="2039741"/>
            <a:ext cx="17160" cy="2015514"/>
          </a:xfrm>
          <a:prstGeom prst="line">
            <a:avLst/>
          </a:prstGeom>
          <a:ln w="60325">
            <a:solidFill>
              <a:srgbClr val="214AAF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9E1B52-02BC-4253-9138-37A1E18A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Challenges: Abstraction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CDA89A-FBB4-4BB7-BD3A-385A1577BC4C}"/>
              </a:ext>
            </a:extLst>
          </p:cNvPr>
          <p:cNvSpPr/>
          <p:nvPr/>
        </p:nvSpPr>
        <p:spPr>
          <a:xfrm>
            <a:off x="1192962" y="2551637"/>
            <a:ext cx="1156103" cy="9917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Diagnosis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375A5-1F05-48A6-8BB5-423D1C05E983}"/>
              </a:ext>
            </a:extLst>
          </p:cNvPr>
          <p:cNvSpPr/>
          <p:nvPr/>
        </p:nvSpPr>
        <p:spPr>
          <a:xfrm>
            <a:off x="7105686" y="2551637"/>
            <a:ext cx="1502638" cy="9917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Hospice/EOL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2C9B01F-FD4C-4907-92C7-3D45731E006B}"/>
              </a:ext>
            </a:extLst>
          </p:cNvPr>
          <p:cNvSpPr/>
          <p:nvPr/>
        </p:nvSpPr>
        <p:spPr>
          <a:xfrm rot="10800000" flipV="1">
            <a:off x="2349063" y="2551637"/>
            <a:ext cx="4756620" cy="991727"/>
          </a:xfrm>
          <a:prstGeom prst="rtTriangl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FFC0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Palliative Care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D66D8494-6EA9-4B4E-95D2-10C00FEE4DCA}"/>
              </a:ext>
            </a:extLst>
          </p:cNvPr>
          <p:cNvSpPr/>
          <p:nvPr/>
        </p:nvSpPr>
        <p:spPr>
          <a:xfrm flipV="1">
            <a:off x="2349063" y="2551637"/>
            <a:ext cx="4756620" cy="991727"/>
          </a:xfrm>
          <a:prstGeom prst="rtTriangle">
            <a:avLst/>
          </a:prstGeom>
          <a:gradFill>
            <a:gsLst>
              <a:gs pos="0">
                <a:schemeClr val="tx1"/>
              </a:gs>
              <a:gs pos="100000">
                <a:srgbClr val="C000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46C6652-ADE9-4930-AAC8-5D0A485B7AEF}"/>
              </a:ext>
            </a:extLst>
          </p:cNvPr>
          <p:cNvSpPr txBox="1"/>
          <p:nvPr/>
        </p:nvSpPr>
        <p:spPr>
          <a:xfrm>
            <a:off x="2592406" y="2878221"/>
            <a:ext cx="2718068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Treatments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96B4CD-335C-DA41-A2E8-8A4C4DA377CD}"/>
              </a:ext>
            </a:extLst>
          </p:cNvPr>
          <p:cNvCxnSpPr/>
          <p:nvPr/>
        </p:nvCxnSpPr>
        <p:spPr>
          <a:xfrm>
            <a:off x="2349062" y="2036116"/>
            <a:ext cx="0" cy="2022764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065FC6-85EF-9D44-BDAB-30D7C277B36D}"/>
              </a:ext>
            </a:extLst>
          </p:cNvPr>
          <p:cNvCxnSpPr/>
          <p:nvPr/>
        </p:nvCxnSpPr>
        <p:spPr>
          <a:xfrm flipH="1">
            <a:off x="8580827" y="2036119"/>
            <a:ext cx="861" cy="2069601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74793" y="2030661"/>
            <a:ext cx="12113" cy="2033681"/>
          </a:xfrm>
          <a:prstGeom prst="line">
            <a:avLst/>
          </a:prstGeom>
          <a:ln w="60325">
            <a:solidFill>
              <a:srgbClr val="214AA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3337" y="1742005"/>
            <a:ext cx="1721946" cy="27698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200" dirty="0">
                <a:solidFill>
                  <a:srgbClr val="214AAF"/>
                </a:solidFill>
              </a:rPr>
              <a:t>1</a:t>
            </a:r>
            <a:r>
              <a:rPr lang="en-US" sz="1200" baseline="30000" dirty="0">
                <a:solidFill>
                  <a:srgbClr val="214AAF"/>
                </a:solidFill>
              </a:rPr>
              <a:t>st</a:t>
            </a:r>
            <a:r>
              <a:rPr lang="en-US" sz="1200" dirty="0">
                <a:solidFill>
                  <a:srgbClr val="214AAF"/>
                </a:solidFill>
              </a:rPr>
              <a:t> disease occurrence</a:t>
            </a:r>
            <a:endParaRPr lang="en-US" dirty="0">
              <a:solidFill>
                <a:srgbClr val="214AA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44738" y="4046173"/>
            <a:ext cx="1721946" cy="27698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200" dirty="0">
                <a:solidFill>
                  <a:srgbClr val="214AAF"/>
                </a:solidFill>
              </a:rPr>
              <a:t>1</a:t>
            </a:r>
            <a:r>
              <a:rPr lang="en-US" sz="1200" baseline="30000" dirty="0">
                <a:solidFill>
                  <a:srgbClr val="214AAF"/>
                </a:solidFill>
              </a:rPr>
              <a:t>st</a:t>
            </a:r>
            <a:r>
              <a:rPr lang="en-US" sz="1200" dirty="0">
                <a:solidFill>
                  <a:srgbClr val="214AAF"/>
                </a:solidFill>
              </a:rPr>
              <a:t> treatment course</a:t>
            </a:r>
            <a:endParaRPr lang="en-US" dirty="0">
              <a:solidFill>
                <a:srgbClr val="214AA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3400" y="1742005"/>
            <a:ext cx="960828" cy="27698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200" dirty="0">
                <a:solidFill>
                  <a:srgbClr val="214AAF"/>
                </a:solidFill>
              </a:rPr>
              <a:t>Remission</a:t>
            </a:r>
            <a:endParaRPr lang="en-US" dirty="0">
              <a:solidFill>
                <a:srgbClr val="214AA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23960" y="4046173"/>
            <a:ext cx="1747051" cy="27698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200" dirty="0">
                <a:solidFill>
                  <a:srgbClr val="214AAF"/>
                </a:solidFill>
              </a:rPr>
              <a:t>2</a:t>
            </a:r>
            <a:r>
              <a:rPr lang="en-US" sz="1200" baseline="30000" dirty="0">
                <a:solidFill>
                  <a:srgbClr val="214AAF"/>
                </a:solidFill>
              </a:rPr>
              <a:t>nd</a:t>
            </a:r>
            <a:r>
              <a:rPr lang="en-US" sz="1200" dirty="0">
                <a:solidFill>
                  <a:srgbClr val="214AAF"/>
                </a:solidFill>
              </a:rPr>
              <a:t> treatment course</a:t>
            </a:r>
            <a:endParaRPr lang="en-US" dirty="0">
              <a:solidFill>
                <a:srgbClr val="214AA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51461" y="1742005"/>
            <a:ext cx="1184886" cy="27698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200" dirty="0">
                <a:solidFill>
                  <a:srgbClr val="214AAF"/>
                </a:solidFill>
              </a:rPr>
              <a:t>Progression</a:t>
            </a:r>
            <a:endParaRPr lang="en-US" dirty="0">
              <a:solidFill>
                <a:srgbClr val="214AA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29396" y="1742005"/>
            <a:ext cx="1184886" cy="27698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200" dirty="0">
                <a:solidFill>
                  <a:srgbClr val="214AAF"/>
                </a:solidFill>
              </a:rPr>
              <a:t>Progression</a:t>
            </a:r>
            <a:endParaRPr lang="en-US" dirty="0">
              <a:solidFill>
                <a:srgbClr val="214AAF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83894" y="1742005"/>
            <a:ext cx="1184886" cy="27698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200" dirty="0">
                <a:solidFill>
                  <a:srgbClr val="214AAF"/>
                </a:solidFill>
              </a:rPr>
              <a:t>Stable disease</a:t>
            </a:r>
            <a:endParaRPr lang="en-US" dirty="0">
              <a:solidFill>
                <a:srgbClr val="214AA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80779" y="4046173"/>
            <a:ext cx="2345549" cy="27698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200" dirty="0">
                <a:solidFill>
                  <a:srgbClr val="214AAF"/>
                </a:solidFill>
              </a:rPr>
              <a:t>3</a:t>
            </a:r>
            <a:r>
              <a:rPr lang="en-US" sz="1200" baseline="30000" dirty="0">
                <a:solidFill>
                  <a:srgbClr val="214AAF"/>
                </a:solidFill>
              </a:rPr>
              <a:t>rd</a:t>
            </a:r>
            <a:r>
              <a:rPr lang="en-US" sz="1200" dirty="0">
                <a:solidFill>
                  <a:srgbClr val="214AAF"/>
                </a:solidFill>
              </a:rPr>
              <a:t> and 4th treatment courses</a:t>
            </a:r>
            <a:endParaRPr lang="en-US" dirty="0">
              <a:solidFill>
                <a:srgbClr val="214A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846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Solving Abstraction Challenge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1402" y="974137"/>
            <a:ext cx="7296407" cy="4227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691474" y="1513907"/>
            <a:ext cx="1697876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Added vocabularies: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955" y="1762184"/>
            <a:ext cx="500305" cy="535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1404" y="978552"/>
            <a:ext cx="7303088" cy="42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Solving Abstraction Challenge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91474" y="1513907"/>
            <a:ext cx="1697876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Added vocabularies: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955" y="1762184"/>
            <a:ext cx="500305" cy="535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7B43-B48D-4052-BDC0-2046B3BB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AD51-719D-43E7-8A91-1C1638D467D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70000" lnSpcReduction="20000"/>
          </a:bodyPr>
          <a:lstStyle/>
          <a:p>
            <a:pPr algn="just">
              <a:spcBef>
                <a:spcPts val="60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Developed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ontology-driven ETL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for data conversion from Tumor Registry</a:t>
            </a:r>
          </a:p>
          <a:p>
            <a:pPr algn="just">
              <a:spcBef>
                <a:spcPts val="600"/>
              </a:spcBef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Converted EHR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Registry data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from four participating institutions</a:t>
            </a:r>
          </a:p>
          <a:p>
            <a:pPr algn="just">
              <a:spcBef>
                <a:spcPts val="600"/>
              </a:spcBef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just">
              <a:spcBef>
                <a:spcPts val="60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ested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clinical characterization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use cases</a:t>
            </a:r>
          </a:p>
          <a:p>
            <a:pPr marL="857147" lvl="1" indent="-457145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Survival from initial diagnosis</a:t>
            </a:r>
          </a:p>
          <a:p>
            <a:pPr marL="857147" lvl="1" indent="-457145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Time from diagnosis to treatment</a:t>
            </a:r>
          </a:p>
          <a:p>
            <a:pPr marL="857147" lvl="1" indent="-457145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High-level treatment course for 1</a:t>
            </a:r>
            <a:r>
              <a:rPr lang="en-US" baseline="300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cancer occurrence</a:t>
            </a:r>
          </a:p>
          <a:p>
            <a:pPr marL="857147" lvl="1" indent="-457145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Derivation of chemotherapy regimens from atomic drugs</a:t>
            </a:r>
            <a:endParaRPr lang="en-US" dirty="0"/>
          </a:p>
          <a:p>
            <a:pPr algn="just">
              <a:spcBef>
                <a:spcPts val="600"/>
              </a:spcBef>
            </a:pPr>
            <a:endParaRPr lang="en-US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pPr algn="just">
              <a:spcBef>
                <a:spcPts val="600"/>
              </a:spcBef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5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D7E6-11A1-4DCD-97FA-992754D4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3FFC-25DB-4F36-ADBC-69D7617E0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endParaRPr lang="en-US" dirty="0"/>
          </a:p>
          <a:p>
            <a:r>
              <a:rPr lang="en-US" dirty="0"/>
              <a:t>Introduction to the Oncology WG (</a:t>
            </a:r>
            <a:r>
              <a:rPr lang="en-US" b="1" dirty="0"/>
              <a:t>Christian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What’s Been Accomplished (</a:t>
            </a:r>
            <a:r>
              <a:rPr lang="en-US" b="1" dirty="0"/>
              <a:t>Rimma</a:t>
            </a:r>
            <a:r>
              <a:rPr lang="en-US" dirty="0"/>
              <a:t>)</a:t>
            </a:r>
          </a:p>
          <a:p>
            <a:endParaRPr lang="en-US" dirty="0"/>
          </a:p>
          <a:p>
            <a:pPr lvl="0"/>
            <a:r>
              <a:rPr lang="en-US" dirty="0"/>
              <a:t>Next Steps (</a:t>
            </a:r>
            <a:r>
              <a:rPr lang="en-US" b="1" dirty="0"/>
              <a:t>Michael/Meera/Dima</a:t>
            </a:r>
            <a:r>
              <a:rPr lang="en-US" dirty="0"/>
              <a:t>)</a:t>
            </a:r>
          </a:p>
          <a:p>
            <a:endParaRPr lang="en-US" dirty="0"/>
          </a:p>
          <a:p>
            <a:pPr lvl="0"/>
            <a:r>
              <a:rPr lang="en-US" dirty="0"/>
              <a:t>Community Engagement in Development &amp; Research (</a:t>
            </a:r>
            <a:r>
              <a:rPr lang="en-US" b="1" dirty="0"/>
              <a:t>Andrew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38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E12D-5CCB-408C-96F5-FBA953A2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1026" name="Picture 2" descr="C:\Users\belenkar\Downloads\time_to_treatment_histo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9583" y="1997768"/>
            <a:ext cx="2336800" cy="1939925"/>
          </a:xfrm>
          <a:prstGeom prst="rect">
            <a:avLst/>
          </a:prstGeom>
          <a:noFill/>
        </p:spPr>
      </p:pic>
      <p:pic>
        <p:nvPicPr>
          <p:cNvPr id="1027" name="Picture 3" descr="C:\Users\belenkar\Downloads\kaplanmeier_curv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4875" y="1961488"/>
            <a:ext cx="2336800" cy="1939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90014" y="1635022"/>
            <a:ext cx="3300319" cy="307764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marL="0" lvl="1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Survival from diagnosis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06398" y="1611807"/>
            <a:ext cx="3300319" cy="307764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marL="0" lvl="1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Time from diagnosis to treatment</a:t>
            </a:r>
          </a:p>
        </p:txBody>
      </p:sp>
    </p:spTree>
    <p:extLst>
      <p:ext uri="{BB962C8B-B14F-4D97-AF65-F5344CB8AC3E}">
        <p14:creationId xmlns:p14="http://schemas.microsoft.com/office/powerpoint/2010/main" val="127967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7810-CF3C-4E9B-AB8A-178BDE97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You Can Do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A7D0F-5E58-4924-B307-54AE9C47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Represent most granular cancer diagnosis based on </a:t>
            </a:r>
            <a:r>
              <a:rPr lang="en-US" dirty="0" err="1"/>
              <a:t>ICD</a:t>
            </a:r>
            <a:r>
              <a:rPr lang="en-US" dirty="0"/>
              <a:t>-O</a:t>
            </a:r>
          </a:p>
          <a:p>
            <a:r>
              <a:rPr lang="en-US" dirty="0"/>
              <a:t>Ingest Tumor Registry data using standardized </a:t>
            </a:r>
            <a:r>
              <a:rPr lang="en-US" dirty="0" err="1"/>
              <a:t>ETL</a:t>
            </a:r>
            <a:endParaRPr lang="en-US" dirty="0"/>
          </a:p>
          <a:p>
            <a:r>
              <a:rPr lang="en-US" dirty="0"/>
              <a:t>Identify cancer patient cohorts based on multiple diagnostic features</a:t>
            </a:r>
          </a:p>
          <a:p>
            <a:r>
              <a:rPr lang="en-US" dirty="0"/>
              <a:t>Ingest or derive chemotherapy regimens</a:t>
            </a:r>
          </a:p>
          <a:p>
            <a:r>
              <a:rPr lang="en-US" dirty="0"/>
              <a:t>Ingest of derive cancer disease and treatment episodes</a:t>
            </a:r>
          </a:p>
          <a:p>
            <a:r>
              <a:rPr lang="en-US" dirty="0"/>
              <a:t>Test existing use cases and implement your own</a:t>
            </a:r>
          </a:p>
        </p:txBody>
      </p:sp>
    </p:spTree>
    <p:extLst>
      <p:ext uri="{BB962C8B-B14F-4D97-AF65-F5344CB8AC3E}">
        <p14:creationId xmlns:p14="http://schemas.microsoft.com/office/powerpoint/2010/main" val="3550546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6CA8-AB7F-43A6-85CA-98FD9F56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Next Steps – Development Subgroup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A868-1790-427E-A0BA-C05FDD6B6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4911"/>
            <a:ext cx="8229600" cy="3604637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342858" lvl="3" indent="-342858" algn="just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Drug Regimen Algorithm and the challenge we plan to organize at the Hackathon</a:t>
            </a:r>
          </a:p>
          <a:p>
            <a:pPr marL="342858" lvl="3" indent="-342858" algn="just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Data quality checks for NAACCR ETL</a:t>
            </a:r>
          </a:p>
          <a:p>
            <a:pPr marL="342858" lvl="3" indent="-342858" algn="just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Robust NAACCR ETL including different dialects</a:t>
            </a:r>
          </a:p>
          <a:p>
            <a:pPr marL="342858" lvl="3" indent="-342858" algn="just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Analytical package and expansion with additional use cases</a:t>
            </a:r>
          </a:p>
          <a:p>
            <a:pPr marL="342858" lvl="3" indent="-342858" algn="just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Algorithm for the identification of disease progression and other episodes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90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5073-AFFE-49B5-BA2E-443711B6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Next Steps – Vocabulary Subgroup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6AC0-7BF0-4E10-8F90-5359F6E64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016" y="1161917"/>
            <a:ext cx="8229600" cy="3847830"/>
          </a:xfrm>
        </p:spPr>
        <p:txBody>
          <a:bodyPr>
            <a:normAutofit lnSpcReduction="10000"/>
          </a:bodyPr>
          <a:lstStyle/>
          <a:p>
            <a:pPr marL="342858" lvl="3" indent="-342858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De-duplicate NAACCR variables and values and map duplicates to a selected primary code</a:t>
            </a:r>
          </a:p>
          <a:p>
            <a:pPr marL="342858" lvl="3" indent="-342858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Ingest CAP</a:t>
            </a:r>
          </a:p>
          <a:p>
            <a:pPr marL="342858" lvl="3" indent="-342858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Compare CAP variable-value pairs to NAACCR variable-value pairs</a:t>
            </a:r>
          </a:p>
          <a:p>
            <a:pPr marL="342858" lvl="3" indent="-342858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Map NAACCR items (variables) and values to equivalent LOINC and SNOMED concepts</a:t>
            </a:r>
          </a:p>
          <a:p>
            <a:pPr marL="342858" lvl="3" indent="-342858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Map CAP items (variables) and values to LOINC and SNOMED concepts. </a:t>
            </a:r>
          </a:p>
          <a:p>
            <a:pPr marL="342858" lvl="3" indent="-342858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Align this effort with the ongoing Nebraska Lexicon and CAP standardization efforts and with the evolving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mCODE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standard</a:t>
            </a:r>
          </a:p>
          <a:p>
            <a:pPr lvl="1"/>
            <a:endParaRPr lang="en-US" sz="18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7893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5073-AFFE-49B5-BA2E-443711B6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Next Steps – Genomic Subgroup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8DEBAA-F2E3-E141-A915-5ACA4462E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44" y="1016000"/>
            <a:ext cx="7273911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83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5073-AFFE-49B5-BA2E-443711B6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Next Steps – Genomic Subgroup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CA9D87-4D19-4B6A-BD33-3D207FDD3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520" y="1016000"/>
            <a:ext cx="731696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5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4F9C-CE30-44B0-8C3B-A96E4525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7000"/>
            <a:ext cx="7543800" cy="972226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Community Engagement in Development &amp;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AA0D-E738-4E21-8C02-17D0A0D39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5109"/>
            <a:ext cx="8229600" cy="2768060"/>
          </a:xfrm>
        </p:spPr>
        <p:txBody>
          <a:bodyPr/>
          <a:lstStyle/>
          <a:p>
            <a:pPr marL="342858" lvl="3" indent="-342858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Data: US tumor registry, non-US tumor registry, EHR, Claims, trial (Future)</a:t>
            </a:r>
          </a:p>
          <a:p>
            <a:pPr marL="342858" lvl="3" indent="-342858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Research questions: High impact use cases</a:t>
            </a:r>
          </a:p>
          <a:p>
            <a:pPr marL="342858" lvl="3" indent="-342858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Domain modelers and vocab developers:  Radiology, surgery, precision medicine</a:t>
            </a:r>
          </a:p>
          <a:p>
            <a:pPr marL="342858" lvl="3" indent="-342858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ETL developers</a:t>
            </a:r>
          </a:p>
          <a:p>
            <a:pPr marL="342858" lvl="3" indent="-342858" algn="just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Methodologists: Support of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762893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4F9C-CE30-44B0-8C3B-A96E4525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7000"/>
            <a:ext cx="7543800" cy="972226"/>
          </a:xfrm>
        </p:spPr>
        <p:txBody>
          <a:bodyPr>
            <a:normAutofit/>
          </a:bodyPr>
          <a:lstStyle/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6BF4F2-26E0-4C12-8290-E7C66A22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23787"/>
            <a:ext cx="8229600" cy="105599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0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028B-A76D-448B-973C-4170660A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7000"/>
            <a:ext cx="7543800" cy="6985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Oncology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WG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Core Team</a:t>
            </a:r>
          </a:p>
        </p:txBody>
      </p:sp>
      <p:pic>
        <p:nvPicPr>
          <p:cNvPr id="1032" name="Picture 8" descr="https://www.ohdsi.org/wp-content/uploads/2018/08/Ddymshyts_photo.jpg">
            <a:extLst>
              <a:ext uri="{FF2B5EF4-FFF2-40B4-BE49-F238E27FC236}">
                <a16:creationId xmlns:a16="http://schemas.microsoft.com/office/drawing/2014/main" id="{A153A3D3-8842-44C3-A565-F0785E4FB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84" y="1008271"/>
            <a:ext cx="1496504" cy="199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F82BC-7E66-4ED1-B992-FF87B298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555" y="3185484"/>
            <a:ext cx="1713778" cy="1991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42404C-41CD-4E54-B08B-5B9419B01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88" y="3185482"/>
            <a:ext cx="1601801" cy="1991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0EA9D-5626-4F3B-91FF-07D79E55D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169" y="3185482"/>
            <a:ext cx="1419421" cy="1991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59C14-A368-4272-A943-B0B00A200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804" y="1008271"/>
            <a:ext cx="1742499" cy="199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014A9-EA35-4DB4-A5B9-63CF08D67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6149" y="1007539"/>
            <a:ext cx="1496504" cy="1992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DF480-2A23-406E-89A3-69AE8A33EB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2099" y="1007537"/>
            <a:ext cx="1459066" cy="1991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F9180F-44C3-4186-A524-2BB1414FA4FE}"/>
              </a:ext>
            </a:extLst>
          </p:cNvPr>
          <p:cNvSpPr txBox="1"/>
          <p:nvPr/>
        </p:nvSpPr>
        <p:spPr>
          <a:xfrm>
            <a:off x="1725677" y="2691187"/>
            <a:ext cx="1457426" cy="307764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Michael Gurley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93510-1760-4912-8428-32E32EB82586}"/>
              </a:ext>
            </a:extLst>
          </p:cNvPr>
          <p:cNvSpPr txBox="1"/>
          <p:nvPr/>
        </p:nvSpPr>
        <p:spPr>
          <a:xfrm>
            <a:off x="3383196" y="2691187"/>
            <a:ext cx="1497502" cy="307764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Christian Reich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C0D4E-601A-4DB2-AD98-8E2308E5179C}"/>
              </a:ext>
            </a:extLst>
          </p:cNvPr>
          <p:cNvSpPr txBox="1"/>
          <p:nvPr/>
        </p:nvSpPr>
        <p:spPr>
          <a:xfrm>
            <a:off x="6755973" y="2691187"/>
            <a:ext cx="1279493" cy="307764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Robert Miller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19944-072B-4C8D-A2E5-5CD43E373626}"/>
              </a:ext>
            </a:extLst>
          </p:cNvPr>
          <p:cNvSpPr txBox="1"/>
          <p:nvPr/>
        </p:nvSpPr>
        <p:spPr>
          <a:xfrm>
            <a:off x="1765637" y="4869132"/>
            <a:ext cx="1474803" cy="307764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Jeremy Warner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4BF128-9451-49AA-B673-C737925F0A4A}"/>
              </a:ext>
            </a:extLst>
          </p:cNvPr>
          <p:cNvSpPr txBox="1"/>
          <p:nvPr/>
        </p:nvSpPr>
        <p:spPr>
          <a:xfrm>
            <a:off x="3464658" y="4871385"/>
            <a:ext cx="1802458" cy="307764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Andrew Williams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86ED49-5E3B-48E4-9EE0-B7537E2B2D7B}"/>
              </a:ext>
            </a:extLst>
          </p:cNvPr>
          <p:cNvSpPr txBox="1"/>
          <p:nvPr/>
        </p:nvSpPr>
        <p:spPr>
          <a:xfrm>
            <a:off x="5190353" y="4858212"/>
            <a:ext cx="1287508" cy="307764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RuiJun Chen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A0ADFB-4C8D-4DDF-AD3D-6F2F894B3163}"/>
              </a:ext>
            </a:extLst>
          </p:cNvPr>
          <p:cNvSpPr txBox="1"/>
          <p:nvPr/>
        </p:nvSpPr>
        <p:spPr>
          <a:xfrm>
            <a:off x="4933084" y="2688017"/>
            <a:ext cx="1496504" cy="307764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</p:spPr>
        <p:txBody>
          <a:bodyPr wrap="square" lIns="91428" tIns="45714" rIns="91428" bIns="45714" rtlCol="0">
            <a:spAutoFit/>
          </a:bodyPr>
          <a:lstStyle/>
          <a:p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14832F-FEA0-4F89-920D-C37F7E12F050}"/>
              </a:ext>
            </a:extLst>
          </p:cNvPr>
          <p:cNvSpPr txBox="1"/>
          <p:nvPr/>
        </p:nvSpPr>
        <p:spPr>
          <a:xfrm>
            <a:off x="4866843" y="2688017"/>
            <a:ext cx="1713778" cy="307764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Dmitry Dymshyts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2E8777-F404-4055-BC12-6082866911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2524" y="3182472"/>
            <a:ext cx="1354212" cy="19835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4377DB9-2D3A-48B4-8FC7-0FDF498E8C64}"/>
              </a:ext>
            </a:extLst>
          </p:cNvPr>
          <p:cNvSpPr txBox="1"/>
          <p:nvPr/>
        </p:nvSpPr>
        <p:spPr>
          <a:xfrm>
            <a:off x="6651153" y="4858216"/>
            <a:ext cx="1497502" cy="276987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Rimma Belenkaya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ABB8D8-8AF3-4A06-8A54-AD9EA35758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078456"/>
            <a:ext cx="1583363" cy="6036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3CD61F-6F99-4622-B572-BCC42E3DBA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789" y="1789268"/>
            <a:ext cx="1017784" cy="3211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9FA476-7E5A-438B-93C1-C9D3BC831E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87" y="2217637"/>
            <a:ext cx="1128989" cy="4933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6A54731-9A36-423C-9D2B-6D3D85C08D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519" y="2818193"/>
            <a:ext cx="778324" cy="6969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FAEDD-85CC-4358-9AD3-CBB29B2E1D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26" y="3622305"/>
            <a:ext cx="1534311" cy="5226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504188-400C-455D-ACF5-9BD593B398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808" y="4180183"/>
            <a:ext cx="1167746" cy="3404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DE8B2B7-E053-454B-BA42-A6C92733DC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267" y="4699697"/>
            <a:ext cx="1474828" cy="5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93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/>
              <a:t>Charles Bailey, Children’s Hospital of Philadelphia</a:t>
            </a:r>
          </a:p>
          <a:p>
            <a:pPr>
              <a:buNone/>
            </a:pPr>
            <a:r>
              <a:rPr lang="en-US" dirty="0"/>
              <a:t>Scott Campbell, University of Nebraska</a:t>
            </a:r>
          </a:p>
          <a:p>
            <a:pPr>
              <a:buNone/>
            </a:pPr>
            <a:r>
              <a:rPr lang="en-US" dirty="0"/>
              <a:t>Rachel </a:t>
            </a:r>
            <a:r>
              <a:rPr lang="en-US" dirty="0" err="1"/>
              <a:t>Chee</a:t>
            </a:r>
            <a:r>
              <a:rPr lang="en-US" dirty="0"/>
              <a:t>, </a:t>
            </a:r>
            <a:r>
              <a:rPr lang="en-US" dirty="0" err="1"/>
              <a:t>IQVIA</a:t>
            </a:r>
            <a:endParaRPr lang="en-US" dirty="0"/>
          </a:p>
          <a:p>
            <a:pPr>
              <a:buNone/>
            </a:pPr>
            <a:r>
              <a:rPr lang="en-US" dirty="0"/>
              <a:t>Mark </a:t>
            </a:r>
            <a:r>
              <a:rPr lang="en-US" dirty="0" err="1"/>
              <a:t>Danese</a:t>
            </a:r>
            <a:r>
              <a:rPr lang="en-US" dirty="0"/>
              <a:t>, Outcome Insights</a:t>
            </a:r>
          </a:p>
          <a:p>
            <a:pPr>
              <a:buNone/>
            </a:pPr>
            <a:r>
              <a:rPr lang="en-US" dirty="0" err="1"/>
              <a:t>Asieh</a:t>
            </a:r>
            <a:r>
              <a:rPr lang="en-US" dirty="0"/>
              <a:t> </a:t>
            </a:r>
            <a:r>
              <a:rPr lang="en-US" dirty="0" err="1"/>
              <a:t>Golozar</a:t>
            </a:r>
            <a:r>
              <a:rPr lang="en-US" dirty="0"/>
              <a:t>, </a:t>
            </a:r>
            <a:r>
              <a:rPr lang="en-US" dirty="0" err="1"/>
              <a:t>Regeneron</a:t>
            </a:r>
            <a:endParaRPr lang="en-US" dirty="0"/>
          </a:p>
          <a:p>
            <a:pPr>
              <a:buNone/>
            </a:pPr>
            <a:r>
              <a:rPr lang="en-US" dirty="0"/>
              <a:t>George </a:t>
            </a:r>
            <a:r>
              <a:rPr lang="en-US" dirty="0" err="1"/>
              <a:t>Hripcsak</a:t>
            </a:r>
            <a:r>
              <a:rPr lang="en-US" dirty="0"/>
              <a:t>, Columbia University</a:t>
            </a:r>
          </a:p>
          <a:p>
            <a:pPr>
              <a:buNone/>
            </a:pPr>
            <a:r>
              <a:rPr lang="en-US" dirty="0"/>
              <a:t>Ben May, Columbia University</a:t>
            </a:r>
          </a:p>
          <a:p>
            <a:pPr>
              <a:buNone/>
            </a:pPr>
            <a:r>
              <a:rPr lang="en-US" dirty="0"/>
              <a:t>Maxim </a:t>
            </a:r>
            <a:r>
              <a:rPr lang="en-US" dirty="0" err="1"/>
              <a:t>Moinat</a:t>
            </a:r>
            <a:r>
              <a:rPr lang="en-US" dirty="0"/>
              <a:t>, The </a:t>
            </a:r>
            <a:r>
              <a:rPr lang="en-US" dirty="0" err="1"/>
              <a:t>Hyve</a:t>
            </a:r>
            <a:endParaRPr lang="en-US" dirty="0"/>
          </a:p>
          <a:p>
            <a:pPr>
              <a:buNone/>
            </a:pPr>
            <a:r>
              <a:rPr lang="en-US" dirty="0"/>
              <a:t>Anna </a:t>
            </a:r>
            <a:r>
              <a:rPr lang="en-US" dirty="0" err="1"/>
              <a:t>Ostropolets</a:t>
            </a:r>
            <a:r>
              <a:rPr lang="en-US" dirty="0"/>
              <a:t>, Columbia University</a:t>
            </a:r>
          </a:p>
          <a:p>
            <a:pPr>
              <a:buNone/>
            </a:pPr>
            <a:r>
              <a:rPr lang="en-US" dirty="0"/>
              <a:t>Meera Patel, </a:t>
            </a:r>
            <a:r>
              <a:rPr lang="en-US" dirty="0" err="1"/>
              <a:t>MSK</a:t>
            </a:r>
            <a:endParaRPr lang="en-US" dirty="0"/>
          </a:p>
          <a:p>
            <a:pPr>
              <a:buNone/>
            </a:pPr>
            <a:r>
              <a:rPr lang="en-US" dirty="0"/>
              <a:t>Joseph </a:t>
            </a:r>
            <a:r>
              <a:rPr lang="en-US" dirty="0" err="1"/>
              <a:t>Plasek</a:t>
            </a:r>
            <a:r>
              <a:rPr lang="en-US" dirty="0"/>
              <a:t>, Aurora</a:t>
            </a:r>
          </a:p>
          <a:p>
            <a:pPr>
              <a:buNone/>
            </a:pPr>
            <a:r>
              <a:rPr lang="en-US" dirty="0" err="1"/>
              <a:t>Gurvaneet</a:t>
            </a:r>
            <a:r>
              <a:rPr lang="en-US" dirty="0"/>
              <a:t> </a:t>
            </a:r>
            <a:r>
              <a:rPr lang="en-US" dirty="0" err="1"/>
              <a:t>Randhawa</a:t>
            </a:r>
            <a:r>
              <a:rPr lang="en-US" dirty="0"/>
              <a:t>, NCI</a:t>
            </a:r>
          </a:p>
          <a:p>
            <a:pPr>
              <a:buNone/>
            </a:pPr>
            <a:r>
              <a:rPr lang="en-US" dirty="0" err="1"/>
              <a:t>Mitra</a:t>
            </a:r>
            <a:r>
              <a:rPr lang="en-US" dirty="0"/>
              <a:t> </a:t>
            </a:r>
            <a:r>
              <a:rPr lang="en-US" dirty="0" err="1"/>
              <a:t>Rocca</a:t>
            </a:r>
            <a:r>
              <a:rPr lang="en-US" dirty="0"/>
              <a:t>, FDA</a:t>
            </a:r>
          </a:p>
          <a:p>
            <a:pPr>
              <a:buNone/>
            </a:pPr>
            <a:r>
              <a:rPr lang="en-US" dirty="0" err="1"/>
              <a:t>Anastasios</a:t>
            </a:r>
            <a:r>
              <a:rPr lang="en-US" dirty="0"/>
              <a:t> </a:t>
            </a:r>
            <a:r>
              <a:rPr lang="en-US" dirty="0" err="1"/>
              <a:t>Siapos</a:t>
            </a:r>
            <a:r>
              <a:rPr lang="en-US" dirty="0"/>
              <a:t>, </a:t>
            </a:r>
            <a:r>
              <a:rPr lang="en-US" dirty="0" err="1"/>
              <a:t>IQVIA</a:t>
            </a:r>
            <a:endParaRPr lang="en-US" dirty="0"/>
          </a:p>
          <a:p>
            <a:pPr>
              <a:buNone/>
            </a:pPr>
            <a:r>
              <a:rPr lang="en-US" dirty="0" err="1"/>
              <a:t>Firas</a:t>
            </a:r>
            <a:r>
              <a:rPr lang="en-US" dirty="0"/>
              <a:t> </a:t>
            </a:r>
            <a:r>
              <a:rPr lang="en-US" dirty="0" err="1"/>
              <a:t>Wehbe</a:t>
            </a:r>
            <a:r>
              <a:rPr lang="en-US" dirty="0"/>
              <a:t>, Northwestern University</a:t>
            </a:r>
          </a:p>
          <a:p>
            <a:pPr>
              <a:buNone/>
            </a:pPr>
            <a:r>
              <a:rPr lang="en-US" dirty="0" err="1"/>
              <a:t>Seng</a:t>
            </a:r>
            <a:r>
              <a:rPr lang="en-US" dirty="0"/>
              <a:t> Chan You, </a:t>
            </a:r>
            <a:r>
              <a:rPr lang="en-US" dirty="0" err="1"/>
              <a:t>Ajou</a:t>
            </a:r>
            <a:r>
              <a:rPr lang="en-US" dirty="0"/>
              <a:t> University School of Medicine, Suwon, Korea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6292" y="3679370"/>
            <a:ext cx="1386214" cy="121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00125" y="367294"/>
            <a:ext cx="8010525" cy="576197"/>
          </a:xfrm>
        </p:spPr>
        <p:txBody>
          <a:bodyPr>
            <a:normAutofit fontScale="90000"/>
          </a:bodyPr>
          <a:lstStyle/>
          <a:p>
            <a:r>
              <a:rPr lang="de-DE" sz="2700" b="1" dirty="0"/>
              <a:t>Data </a:t>
            </a:r>
            <a:r>
              <a:rPr lang="de-DE" sz="2700" b="1" dirty="0" err="1"/>
              <a:t>Standardization</a:t>
            </a:r>
            <a:r>
              <a:rPr lang="de-DE" sz="2700" b="1" dirty="0"/>
              <a:t> </a:t>
            </a:r>
            <a:r>
              <a:rPr lang="de-DE" sz="2700" b="1" dirty="0" err="1"/>
              <a:t>to</a:t>
            </a:r>
            <a:r>
              <a:rPr lang="de-DE" sz="2700" b="1" dirty="0"/>
              <a:t> OMOP </a:t>
            </a:r>
            <a:r>
              <a:rPr lang="de-DE" sz="2700" b="1" dirty="0" err="1"/>
              <a:t>Enables</a:t>
            </a:r>
            <a:r>
              <a:rPr lang="de-DE" sz="2700" b="1" dirty="0"/>
              <a:t> Systematic Research</a:t>
            </a:r>
            <a:endParaRPr lang="en-US" sz="2700" b="1" dirty="0"/>
          </a:p>
        </p:txBody>
      </p:sp>
      <p:grpSp>
        <p:nvGrpSpPr>
          <p:cNvPr id="2" name="Group 27"/>
          <p:cNvGrpSpPr/>
          <p:nvPr/>
        </p:nvGrpSpPr>
        <p:grpSpPr>
          <a:xfrm>
            <a:off x="6411296" y="1410053"/>
            <a:ext cx="2270592" cy="1644992"/>
            <a:chOff x="5127838" y="1849014"/>
            <a:chExt cx="3279745" cy="2376100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502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31" dirty="0">
                  <a:solidFill>
                    <a:schemeClr val="accent2"/>
                  </a:solidFill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8" y="3024512"/>
              <a:ext cx="2981694" cy="502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31" dirty="0">
                  <a:solidFill>
                    <a:schemeClr val="accent2"/>
                  </a:solidFill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5"/>
              <a:ext cx="3279744" cy="318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31" dirty="0">
                  <a:solidFill>
                    <a:schemeClr val="accent2"/>
                  </a:solidFill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7113489" y="3326002"/>
            <a:ext cx="774239" cy="202451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dirty="0">
                <a:solidFill>
                  <a:srgbClr val="000000"/>
                </a:solidFill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5943595" y="3353932"/>
            <a:ext cx="882851" cy="202451"/>
          </a:xfrm>
          <a:prstGeom prst="borderCallout1">
            <a:avLst>
              <a:gd name="adj1" fmla="val 108263"/>
              <a:gd name="adj2" fmla="val 88645"/>
              <a:gd name="adj3" fmla="val 183417"/>
              <a:gd name="adj4" fmla="val 98663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dirty="0">
                <a:solidFill>
                  <a:srgbClr val="000000"/>
                </a:solidFill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6525223" y="4892793"/>
            <a:ext cx="602444" cy="384987"/>
          </a:xfrm>
          <a:prstGeom prst="borderCallout1">
            <a:avLst>
              <a:gd name="adj1" fmla="val 2185"/>
              <a:gd name="adj2" fmla="val 108912"/>
              <a:gd name="adj3" fmla="val -9248"/>
              <a:gd name="adj4" fmla="val 13637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dirty="0">
                <a:solidFill>
                  <a:srgbClr val="000000"/>
                </a:solidFill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8099399" y="3371850"/>
            <a:ext cx="929954" cy="209550"/>
          </a:xfrm>
          <a:prstGeom prst="borderCallout1">
            <a:avLst>
              <a:gd name="adj1" fmla="val 105863"/>
              <a:gd name="adj2" fmla="val 24275"/>
              <a:gd name="adj3" fmla="val 150070"/>
              <a:gd name="adj4" fmla="val 180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8" dirty="0">
                <a:solidFill>
                  <a:srgbClr val="000000"/>
                </a:solidFill>
              </a:rPr>
              <a:t>Prediction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4433" y="3765737"/>
            <a:ext cx="628055" cy="63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630" y="4403503"/>
            <a:ext cx="656939" cy="492071"/>
          </a:xfrm>
          <a:prstGeom prst="rect">
            <a:avLst/>
          </a:prstGeom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5329" y="2141759"/>
            <a:ext cx="1065863" cy="1082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0"/>
          <p:cNvGrpSpPr/>
          <p:nvPr/>
        </p:nvGrpSpPr>
        <p:grpSpPr>
          <a:xfrm>
            <a:off x="2156645" y="1531125"/>
            <a:ext cx="2553479" cy="1462115"/>
            <a:chOff x="3939989" y="3859306"/>
            <a:chExt cx="5033682" cy="2927465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7181526" y="5242862"/>
              <a:ext cx="983395" cy="4621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900" dirty="0">
                  <a:solidFill>
                    <a:schemeClr val="accent2"/>
                  </a:solidFill>
                </a:rPr>
                <a:t>Japan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05279" y="4294096"/>
              <a:ext cx="1817634" cy="4621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900" dirty="0">
                  <a:solidFill>
                    <a:schemeClr val="accent2"/>
                  </a:solidFill>
                </a:rPr>
                <a:t>North America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94442" y="4401671"/>
              <a:ext cx="1893476" cy="4621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900" dirty="0">
                  <a:solidFill>
                    <a:schemeClr val="accent2"/>
                  </a:solidFill>
                </a:rPr>
                <a:t>Southeast Asia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30622" y="4271686"/>
              <a:ext cx="958115" cy="4621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900" dirty="0">
                  <a:solidFill>
                    <a:schemeClr val="accent2"/>
                  </a:solidFill>
                </a:rPr>
                <a:t>China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9837" y="5338484"/>
              <a:ext cx="1097155" cy="4621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900" dirty="0">
                  <a:solidFill>
                    <a:schemeClr val="accent2"/>
                  </a:solidFill>
                </a:rPr>
                <a:t>Europe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10639" y="6161279"/>
              <a:ext cx="1539556" cy="4621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900" dirty="0">
                  <a:solidFill>
                    <a:schemeClr val="accent2"/>
                  </a:solidFill>
                </a:rPr>
                <a:t>Switzerland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23706" y="6161279"/>
              <a:ext cx="781153" cy="4621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900" dirty="0">
                  <a:solidFill>
                    <a:schemeClr val="accent2"/>
                  </a:solidFill>
                </a:rPr>
                <a:t>Italy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75632" y="5338482"/>
              <a:ext cx="856995" cy="4621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900" dirty="0">
                  <a:solidFill>
                    <a:schemeClr val="accent2"/>
                  </a:solidFill>
                </a:rPr>
                <a:t>India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05827" y="6315167"/>
              <a:ext cx="1286757" cy="4621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900" dirty="0">
                  <a:solidFill>
                    <a:schemeClr val="accent2"/>
                  </a:solidFill>
                </a:rPr>
                <a:t>So Africa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25789" y="6324596"/>
              <a:ext cx="920195" cy="4621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900" dirty="0">
                  <a:solidFill>
                    <a:schemeClr val="accent2"/>
                  </a:solidFill>
                </a:rPr>
                <a:t>Israel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28062" y="5342964"/>
              <a:ext cx="680033" cy="4621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900" dirty="0">
                  <a:solidFill>
                    <a:schemeClr val="accent2"/>
                  </a:solidFill>
                </a:rPr>
                <a:t>UK</a:t>
              </a:r>
              <a:endParaRPr lang="en-US" sz="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4" name="Oval 43"/>
          <p:cNvSpPr/>
          <p:nvPr/>
        </p:nvSpPr>
        <p:spPr>
          <a:xfrm>
            <a:off x="769002" y="2930299"/>
            <a:ext cx="398164" cy="37151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45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63121" y="3950050"/>
            <a:ext cx="1507965" cy="1135392"/>
          </a:xfrm>
          <a:prstGeom prst="rect">
            <a:avLst/>
          </a:prstGeom>
          <a:noFill/>
        </p:spPr>
      </p:pic>
      <p:cxnSp>
        <p:nvCxnSpPr>
          <p:cNvPr id="46" name="Straight Connector 45"/>
          <p:cNvCxnSpPr/>
          <p:nvPr/>
        </p:nvCxnSpPr>
        <p:spPr>
          <a:xfrm>
            <a:off x="449633" y="3453590"/>
            <a:ext cx="4882476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372475" y="4562650"/>
            <a:ext cx="613497" cy="4247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2768" y="4288110"/>
            <a:ext cx="924953" cy="91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Line Callout 1 52"/>
          <p:cNvSpPr/>
          <p:nvPr/>
        </p:nvSpPr>
        <p:spPr>
          <a:xfrm>
            <a:off x="3673352" y="3743326"/>
            <a:ext cx="1506728" cy="1343025"/>
          </a:xfrm>
          <a:prstGeom prst="borderCallout1">
            <a:avLst>
              <a:gd name="adj1" fmla="val 72458"/>
              <a:gd name="adj2" fmla="val 562"/>
              <a:gd name="adj3" fmla="val 71693"/>
              <a:gd name="adj4" fmla="val 78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6206" indent="-126206">
              <a:buFont typeface="Arial" pitchFamily="34" charset="0"/>
              <a:buChar char="•"/>
            </a:pPr>
            <a:r>
              <a:rPr lang="de-DE" sz="1200" dirty="0">
                <a:solidFill>
                  <a:srgbClr val="000000"/>
                </a:solidFill>
              </a:rPr>
              <a:t>Not scalable</a:t>
            </a:r>
          </a:p>
          <a:p>
            <a:pPr marL="126206" indent="-126206">
              <a:buFont typeface="Arial" pitchFamily="34" charset="0"/>
              <a:buChar char="•"/>
            </a:pPr>
            <a:r>
              <a:rPr lang="de-DE" sz="1200" dirty="0">
                <a:solidFill>
                  <a:srgbClr val="000000"/>
                </a:solidFill>
              </a:rPr>
              <a:t>Not transparent</a:t>
            </a:r>
          </a:p>
          <a:p>
            <a:pPr marL="126206" indent="-126206">
              <a:buFont typeface="Arial" pitchFamily="34" charset="0"/>
              <a:buChar char="•"/>
            </a:pPr>
            <a:r>
              <a:rPr lang="de-DE" sz="1200" dirty="0">
                <a:solidFill>
                  <a:srgbClr val="000000"/>
                </a:solidFill>
              </a:rPr>
              <a:t>Expensive</a:t>
            </a:r>
          </a:p>
          <a:p>
            <a:pPr marL="126206" indent="-126206">
              <a:buFont typeface="Arial" pitchFamily="34" charset="0"/>
              <a:buChar char="•"/>
            </a:pPr>
            <a:r>
              <a:rPr lang="de-DE" sz="1200" dirty="0">
                <a:solidFill>
                  <a:srgbClr val="000000"/>
                </a:solidFill>
              </a:rPr>
              <a:t>Slow</a:t>
            </a:r>
          </a:p>
          <a:p>
            <a:pPr marL="126206" indent="-126206">
              <a:buFont typeface="Arial" pitchFamily="34" charset="0"/>
              <a:buChar char="•"/>
            </a:pPr>
            <a:r>
              <a:rPr lang="de-DE" sz="1200" dirty="0">
                <a:solidFill>
                  <a:srgbClr val="000000"/>
                </a:solidFill>
              </a:rPr>
              <a:t>Prohibitive to non-expert routine use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2679" y="1549989"/>
            <a:ext cx="1580445" cy="461665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000000"/>
                </a:solidFill>
              </a:rPr>
              <a:t>Analytical </a:t>
            </a:r>
            <a:r>
              <a:rPr lang="de-DE" sz="1200" dirty="0" err="1">
                <a:solidFill>
                  <a:srgbClr val="000000"/>
                </a:solidFill>
              </a:rPr>
              <a:t>method</a:t>
            </a:r>
            <a:r>
              <a:rPr lang="de-DE" sz="1200" dirty="0">
                <a:solidFill>
                  <a:srgbClr val="000000"/>
                </a:solidFill>
              </a:rPr>
              <a:t>: </a:t>
            </a:r>
            <a:r>
              <a:rPr lang="de-DE" sz="1200" dirty="0" err="1">
                <a:solidFill>
                  <a:srgbClr val="000000"/>
                </a:solidFill>
              </a:rPr>
              <a:t>Adherence</a:t>
            </a:r>
            <a:r>
              <a:rPr lang="de-DE" sz="1200" dirty="0">
                <a:solidFill>
                  <a:srgbClr val="000000"/>
                </a:solidFill>
              </a:rPr>
              <a:t> </a:t>
            </a:r>
            <a:r>
              <a:rPr lang="de-DE" sz="1200" dirty="0" err="1">
                <a:solidFill>
                  <a:srgbClr val="000000"/>
                </a:solidFill>
              </a:rPr>
              <a:t>to</a:t>
            </a:r>
            <a:r>
              <a:rPr lang="de-DE" sz="1200" dirty="0">
                <a:solidFill>
                  <a:srgbClr val="000000"/>
                </a:solidFill>
              </a:rPr>
              <a:t> Drug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5276" y="3765550"/>
            <a:ext cx="1530894" cy="646331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200" dirty="0" err="1">
                <a:solidFill>
                  <a:srgbClr val="000000"/>
                </a:solidFill>
              </a:rPr>
              <a:t>One</a:t>
            </a:r>
            <a:r>
              <a:rPr lang="de-DE" sz="1200" dirty="0">
                <a:solidFill>
                  <a:srgbClr val="000000"/>
                </a:solidFill>
              </a:rPr>
              <a:t> SAS </a:t>
            </a:r>
            <a:r>
              <a:rPr lang="de-DE" sz="1200" dirty="0" err="1">
                <a:solidFill>
                  <a:srgbClr val="000000"/>
                </a:solidFill>
              </a:rPr>
              <a:t>or</a:t>
            </a:r>
            <a:r>
              <a:rPr lang="de-DE" sz="1200" dirty="0">
                <a:solidFill>
                  <a:srgbClr val="000000"/>
                </a:solidFill>
              </a:rPr>
              <a:t> R </a:t>
            </a:r>
            <a:r>
              <a:rPr lang="de-DE" sz="1200" dirty="0" err="1">
                <a:solidFill>
                  <a:srgbClr val="000000"/>
                </a:solidFill>
              </a:rPr>
              <a:t>script</a:t>
            </a:r>
            <a:r>
              <a:rPr lang="de-DE" sz="1200" dirty="0">
                <a:solidFill>
                  <a:srgbClr val="000000"/>
                </a:solidFill>
              </a:rPr>
              <a:t> </a:t>
            </a:r>
            <a:r>
              <a:rPr lang="de-DE" sz="1200" dirty="0" err="1">
                <a:solidFill>
                  <a:srgbClr val="000000"/>
                </a:solidFill>
              </a:rPr>
              <a:t>for</a:t>
            </a:r>
            <a:r>
              <a:rPr lang="de-DE" sz="1200" dirty="0">
                <a:solidFill>
                  <a:srgbClr val="000000"/>
                </a:solidFill>
              </a:rPr>
              <a:t> </a:t>
            </a:r>
            <a:r>
              <a:rPr lang="de-DE" sz="1200" dirty="0" err="1">
                <a:solidFill>
                  <a:srgbClr val="000000"/>
                </a:solidFill>
              </a:rPr>
              <a:t>each</a:t>
            </a:r>
            <a:r>
              <a:rPr lang="de-DE" sz="1200" dirty="0">
                <a:solidFill>
                  <a:srgbClr val="000000"/>
                </a:solidFill>
              </a:rPr>
              <a:t> </a:t>
            </a:r>
            <a:r>
              <a:rPr lang="de-DE" sz="1200" dirty="0" err="1">
                <a:solidFill>
                  <a:srgbClr val="000000"/>
                </a:solidFill>
              </a:rPr>
              <a:t>study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5175" y="1893659"/>
            <a:ext cx="889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>
                <a:solidFill>
                  <a:schemeClr val="tx2"/>
                </a:solidFill>
              </a:rPr>
              <a:t>OMOP</a:t>
            </a:r>
            <a:br>
              <a:rPr lang="de-DE" sz="1800" dirty="0">
                <a:solidFill>
                  <a:schemeClr val="tx2"/>
                </a:solidFill>
              </a:rPr>
            </a:br>
            <a:r>
              <a:rPr lang="de-DE" sz="1800" dirty="0">
                <a:solidFill>
                  <a:schemeClr val="tx2"/>
                </a:solidFill>
              </a:rPr>
              <a:t>CDM</a:t>
            </a:r>
            <a:endParaRPr lang="en-US" sz="1800" dirty="0" err="1">
              <a:solidFill>
                <a:schemeClr val="tx2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5521183" y="1407331"/>
            <a:ext cx="2624" cy="3876218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94EF27A-ED7C-4A0C-9D71-92D748EB32E5}"/>
              </a:ext>
            </a:extLst>
          </p:cNvPr>
          <p:cNvSpPr txBox="1"/>
          <p:nvPr/>
        </p:nvSpPr>
        <p:spPr>
          <a:xfrm>
            <a:off x="5612351" y="4118672"/>
            <a:ext cx="915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>
                <a:solidFill>
                  <a:schemeClr val="tx2"/>
                </a:solidFill>
              </a:rPr>
              <a:t>OHDSI</a:t>
            </a:r>
            <a:br>
              <a:rPr lang="de-DE" sz="1800" dirty="0">
                <a:solidFill>
                  <a:schemeClr val="tx2"/>
                </a:solidFill>
              </a:rPr>
            </a:br>
            <a:r>
              <a:rPr lang="de-DE" sz="1800" dirty="0">
                <a:solidFill>
                  <a:schemeClr val="tx2"/>
                </a:solidFill>
              </a:rPr>
              <a:t>Tools</a:t>
            </a:r>
            <a:endParaRPr lang="en-US" sz="1800" dirty="0" err="1">
              <a:solidFill>
                <a:schemeClr val="tx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53175" y="952500"/>
            <a:ext cx="22317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OHDSI approach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57375" y="952500"/>
            <a:ext cx="19812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Traditional way</a:t>
            </a:r>
          </a:p>
        </p:txBody>
      </p:sp>
    </p:spTree>
    <p:extLst>
      <p:ext uri="{BB962C8B-B14F-4D97-AF65-F5344CB8AC3E}">
        <p14:creationId xmlns:p14="http://schemas.microsoft.com/office/powerpoint/2010/main" val="371890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  <p:bldP spid="27" grpId="0" animBg="1"/>
      <p:bldP spid="44" grpId="0" animBg="1"/>
      <p:bldP spid="53" grpId="0" animBg="1"/>
      <p:bldP spid="10" grpId="0" animBg="1"/>
      <p:bldP spid="11" grpId="0" animBg="1"/>
      <p:bldP spid="14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7156C8D-9C35-4D83-B8DA-14AB1005576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1109" y="535132"/>
            <a:ext cx="8188037" cy="2446193"/>
          </a:xfrm>
        </p:spPr>
        <p:txBody>
          <a:bodyPr>
            <a:normAutofit fontScale="55000" lnSpcReduction="20000"/>
          </a:bodyPr>
          <a:lstStyle/>
          <a:p>
            <a:pPr algn="ctr">
              <a:buNone/>
            </a:pPr>
            <a:r>
              <a:rPr lang="de-DE" sz="3000" b="1" dirty="0"/>
              <a:t>Cancer Research is different from other diseases</a:t>
            </a:r>
          </a:p>
          <a:p>
            <a:pPr algn="ctr">
              <a:buNone/>
            </a:pPr>
            <a:endParaRPr lang="de-DE" dirty="0"/>
          </a:p>
          <a:p>
            <a:pPr algn="ctr">
              <a:buNone/>
            </a:pPr>
            <a:r>
              <a:rPr lang="de-DE" dirty="0"/>
              <a:t>It needs more detail:</a:t>
            </a:r>
          </a:p>
          <a:p>
            <a:pPr algn="ctr">
              <a:buNone/>
            </a:pPr>
            <a:endParaRPr lang="de-DE" dirty="0"/>
          </a:p>
          <a:p>
            <a:pPr marL="129779" indent="-129779">
              <a:buNone/>
            </a:pPr>
            <a:r>
              <a:rPr lang="de-DE" dirty="0"/>
              <a:t>“What is the overall survival for patients with non-metastatic carcinoma of the neck of bladder in remission after first line of gemcitabin-containing chemotherapy?“</a:t>
            </a:r>
          </a:p>
          <a:p>
            <a:pPr marL="129779" indent="-129779">
              <a:buNone/>
            </a:pPr>
            <a:endParaRPr lang="de-DE" dirty="0"/>
          </a:p>
          <a:p>
            <a:pPr marL="129779" indent="-129779">
              <a:buNone/>
            </a:pPr>
            <a:r>
              <a:rPr lang="de-DE" dirty="0"/>
              <a:t>Concepts in this research question currently not standardized: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695450" y="2730500"/>
          <a:ext cx="60960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Concept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Category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Carcinoma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Histology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Neck of bladder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Anatomical site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Non-metastatic disease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Tumor attribute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Disease</a:t>
                      </a:r>
                      <a:r>
                        <a:rPr lang="en-US" sz="1400" baseline="0" dirty="0"/>
                        <a:t> in remission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Condition Episode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First line treatment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Treatment</a:t>
                      </a:r>
                      <a:r>
                        <a:rPr lang="en-US" sz="1400" baseline="0" dirty="0"/>
                        <a:t> Episode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Chemotherapy</a:t>
                      </a:r>
                      <a:r>
                        <a:rPr lang="en-US" sz="1400" baseline="0" dirty="0"/>
                        <a:t> regimen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Regimen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Gemcitabin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Component of regimen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98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Five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Build standards </a:t>
            </a:r>
            <a:r>
              <a:rPr lang="en-US" b="1" dirty="0"/>
              <a:t>on top of OMOP</a:t>
            </a:r>
          </a:p>
          <a:p>
            <a:pPr lvl="1"/>
            <a:r>
              <a:rPr lang="en-US" dirty="0"/>
              <a:t>Vocabularies					   Oncology Module</a:t>
            </a:r>
          </a:p>
          <a:p>
            <a:pPr lvl="1"/>
            <a:r>
              <a:rPr lang="en-US" dirty="0"/>
              <a:t>Data model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Create algorithms and heuristics</a:t>
            </a:r>
          </a:p>
          <a:p>
            <a:pPr lvl="1"/>
            <a:r>
              <a:rPr lang="en-US" dirty="0"/>
              <a:t>Infer Disease Episodes (automatic abstraction)</a:t>
            </a:r>
          </a:p>
          <a:p>
            <a:pPr lvl="1"/>
            <a:r>
              <a:rPr lang="en-US" dirty="0"/>
              <a:t>Infer chemo regimens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Build network of data nodes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Build network of researchers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Do research</a:t>
            </a:r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>
                <a:latin typeface="Calibri"/>
                <a:ea typeface="+mn-ea"/>
              </a:rPr>
              <a:pPr/>
              <a:t>7</a:t>
            </a:fld>
            <a:endParaRPr lang="en-US">
              <a:latin typeface="Calibri"/>
              <a:ea typeface="+mn-ea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082139" y="1253089"/>
            <a:ext cx="245444" cy="1017872"/>
          </a:xfrm>
          <a:prstGeom prst="rightBrace">
            <a:avLst>
              <a:gd name="adj1" fmla="val 7009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Working Group Detail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231431"/>
            <a:ext cx="4038600" cy="3936214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b="1" dirty="0"/>
              <a:t>Participants</a:t>
            </a:r>
          </a:p>
          <a:p>
            <a:r>
              <a:rPr lang="en-US" dirty="0"/>
              <a:t>OHDSI</a:t>
            </a:r>
          </a:p>
          <a:p>
            <a:pPr lvl="0"/>
            <a:r>
              <a:rPr lang="en-US" dirty="0" err="1"/>
              <a:t>Ajou</a:t>
            </a:r>
            <a:r>
              <a:rPr lang="en-US" dirty="0"/>
              <a:t> University</a:t>
            </a:r>
          </a:p>
          <a:p>
            <a:pPr lvl="0"/>
            <a:r>
              <a:rPr lang="en-US" dirty="0"/>
              <a:t>AstraZeneca</a:t>
            </a:r>
          </a:p>
          <a:p>
            <a:pPr lvl="0"/>
            <a:r>
              <a:rPr lang="en-US" dirty="0"/>
              <a:t>Center for Surgical Science, Region Sjaelland</a:t>
            </a:r>
          </a:p>
          <a:p>
            <a:pPr lvl="0"/>
            <a:r>
              <a:rPr lang="en-US" dirty="0"/>
              <a:t>Children’s Hospital of Pennsylvania</a:t>
            </a:r>
          </a:p>
          <a:p>
            <a:pPr lvl="0"/>
            <a:r>
              <a:rPr lang="en-US" dirty="0"/>
              <a:t>Columbia University </a:t>
            </a:r>
          </a:p>
          <a:p>
            <a:r>
              <a:rPr lang="en-US" dirty="0"/>
              <a:t>Digital China Health</a:t>
            </a:r>
          </a:p>
          <a:p>
            <a:pPr lvl="0"/>
            <a:r>
              <a:rPr lang="en-US" dirty="0" err="1"/>
              <a:t>Integraal</a:t>
            </a:r>
            <a:r>
              <a:rPr lang="en-US" dirty="0"/>
              <a:t> </a:t>
            </a:r>
            <a:r>
              <a:rPr lang="en-US" dirty="0" err="1"/>
              <a:t>Kankercentrum</a:t>
            </a:r>
            <a:r>
              <a:rPr lang="en-US" dirty="0"/>
              <a:t> Nederland </a:t>
            </a:r>
          </a:p>
          <a:p>
            <a:pPr lvl="0"/>
            <a:r>
              <a:rPr lang="en-US" dirty="0"/>
              <a:t>IQVIA </a:t>
            </a:r>
          </a:p>
          <a:p>
            <a:pPr lvl="0"/>
            <a:r>
              <a:rPr lang="en-US" dirty="0"/>
              <a:t>Memorial Sloan Kettering Cancer Center</a:t>
            </a:r>
          </a:p>
          <a:p>
            <a:pPr lvl="0"/>
            <a:r>
              <a:rPr lang="en-US" dirty="0"/>
              <a:t>Merck </a:t>
            </a:r>
          </a:p>
          <a:p>
            <a:pPr lvl="0"/>
            <a:r>
              <a:rPr lang="en-US" dirty="0" err="1"/>
              <a:t>Montefiore</a:t>
            </a:r>
            <a:endParaRPr lang="en-US" dirty="0"/>
          </a:p>
          <a:p>
            <a:pPr lvl="0"/>
            <a:r>
              <a:rPr lang="en-US" dirty="0"/>
              <a:t>Mount Sinai</a:t>
            </a:r>
          </a:p>
          <a:p>
            <a:pPr lvl="0"/>
            <a:r>
              <a:rPr lang="en-US" dirty="0"/>
              <a:t>Multiple Myeloma Foundation</a:t>
            </a:r>
          </a:p>
          <a:p>
            <a:pPr lvl="0"/>
            <a:r>
              <a:rPr lang="en-US" dirty="0"/>
              <a:t>NIH</a:t>
            </a:r>
          </a:p>
          <a:p>
            <a:pPr lvl="0"/>
            <a:r>
              <a:rPr lang="en-US" dirty="0"/>
              <a:t>Northwestern  University</a:t>
            </a:r>
          </a:p>
          <a:p>
            <a:pPr lvl="0"/>
            <a:r>
              <a:rPr lang="en-US" dirty="0"/>
              <a:t>Odysseus</a:t>
            </a:r>
          </a:p>
          <a:p>
            <a:pPr lvl="0"/>
            <a:r>
              <a:rPr lang="en-US" dirty="0"/>
              <a:t>Oncology Analytics </a:t>
            </a:r>
          </a:p>
          <a:p>
            <a:pPr lvl="0"/>
            <a:r>
              <a:rPr lang="en-US" dirty="0"/>
              <a:t>Pittsburgh University</a:t>
            </a:r>
          </a:p>
          <a:p>
            <a:pPr lvl="0"/>
            <a:r>
              <a:rPr lang="en-US" dirty="0"/>
              <a:t>Providence Health</a:t>
            </a:r>
          </a:p>
          <a:p>
            <a:pPr lvl="0"/>
            <a:r>
              <a:rPr lang="en-US" dirty="0"/>
              <a:t>Vanderbilt</a:t>
            </a:r>
          </a:p>
          <a:p>
            <a:pPr lvl="0">
              <a:buNone/>
            </a:pP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242575"/>
            <a:ext cx="4038600" cy="3879870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b="1" dirty="0"/>
              <a:t>Subgroups</a:t>
            </a:r>
          </a:p>
          <a:p>
            <a:r>
              <a:rPr lang="en-US" dirty="0"/>
              <a:t>Leadership </a:t>
            </a:r>
          </a:p>
          <a:p>
            <a:r>
              <a:rPr lang="en-US" dirty="0"/>
              <a:t>Outreach/Research </a:t>
            </a:r>
          </a:p>
          <a:p>
            <a:r>
              <a:rPr lang="en-US" dirty="0"/>
              <a:t>Development </a:t>
            </a:r>
          </a:p>
          <a:p>
            <a:r>
              <a:rPr lang="en-US" dirty="0"/>
              <a:t>CDM/Vocabulary </a:t>
            </a:r>
          </a:p>
          <a:p>
            <a:r>
              <a:rPr lang="en-US" dirty="0"/>
              <a:t>Genomic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b="1" dirty="0"/>
              <a:t>Vocabularies implemented/under Consideration</a:t>
            </a:r>
          </a:p>
          <a:p>
            <a:r>
              <a:rPr lang="en-US" dirty="0"/>
              <a:t>ICD-O-3</a:t>
            </a:r>
          </a:p>
          <a:p>
            <a:r>
              <a:rPr lang="en-US" dirty="0"/>
              <a:t>NAACCR</a:t>
            </a:r>
          </a:p>
          <a:p>
            <a:r>
              <a:rPr lang="en-US" dirty="0"/>
              <a:t>CAP </a:t>
            </a:r>
          </a:p>
          <a:p>
            <a:r>
              <a:rPr lang="en-US" dirty="0"/>
              <a:t>IMO</a:t>
            </a:r>
          </a:p>
          <a:p>
            <a:r>
              <a:rPr lang="en-US" dirty="0" err="1"/>
              <a:t>HemOnc</a:t>
            </a:r>
            <a:endParaRPr lang="en-US" dirty="0"/>
          </a:p>
          <a:p>
            <a:r>
              <a:rPr lang="en-US" dirty="0"/>
              <a:t>OROT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086" y="293902"/>
            <a:ext cx="5046044" cy="505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69C198E5EA0446B48A258369EB929D" ma:contentTypeVersion="8" ma:contentTypeDescription="Create a new document." ma:contentTypeScope="" ma:versionID="d872bdd14c10ad67b43240066461caaa">
  <xsd:schema xmlns:xsd="http://www.w3.org/2001/XMLSchema" xmlns:xs="http://www.w3.org/2001/XMLSchema" xmlns:p="http://schemas.microsoft.com/office/2006/metadata/properties" xmlns:ns2="a9883a9a-8dc4-4a0a-a402-25be3a23f551" xmlns:ns3="eede3e04-ef7f-43f3-975e-805c0c5f1e83" targetNamespace="http://schemas.microsoft.com/office/2006/metadata/properties" ma:root="true" ma:fieldsID="f389de775f37ae22da9ad2814c85c47e" ns2:_="" ns3:_="">
    <xsd:import namespace="a9883a9a-8dc4-4a0a-a402-25be3a23f551"/>
    <xsd:import namespace="eede3e04-ef7f-43f3-975e-805c0c5f1e8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3:Category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83a9a-8dc4-4a0a-a402-25be3a23f5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de3e04-ef7f-43f3-975e-805c0c5f1e83" elementFormDefault="qualified">
    <xsd:import namespace="http://schemas.microsoft.com/office/2006/documentManagement/types"/>
    <xsd:import namespace="http://schemas.microsoft.com/office/infopath/2007/PartnerControls"/>
    <xsd:element name="Category" ma:index="10" ma:displayName="Category" ma:format="Dropdown" ma:internalName="Category">
      <xsd:simpleType>
        <xsd:restriction base="dms:Choice">
          <xsd:enumeration value="Analytics Tools"/>
          <xsd:enumeration value="Digital Projects"/>
          <xsd:enumeration value="Fun Committee"/>
          <xsd:enumeration value="General Resources"/>
          <xsd:enumeration value="Media Monitoring"/>
          <xsd:enumeration value="Video Resources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eede3e04-ef7f-43f3-975e-805c0c5f1e83">General Resources</Category>
    <SharedWithUsers xmlns="a9883a9a-8dc4-4a0a-a402-25be3a23f551">
      <UserInfo>
        <DisplayName>Ben Green</DisplayName>
        <AccountId>1449</AccountId>
        <AccountType/>
      </UserInfo>
      <UserInfo>
        <DisplayName>Kathleen Elliott</DisplayName>
        <AccountId>26</AccountId>
        <AccountType/>
      </UserInfo>
      <UserInfo>
        <DisplayName>Berna Diehl</DisplayName>
        <AccountId>36</AccountId>
        <AccountType/>
      </UserInfo>
      <UserInfo>
        <DisplayName>Patrick Brady</DisplayName>
        <AccountId>462</AccountId>
        <AccountType/>
      </UserInfo>
      <UserInfo>
        <DisplayName>Adam Pawluk</DisplayName>
        <AccountId>3416</AccountId>
        <AccountType/>
      </UserInfo>
      <UserInfo>
        <DisplayName>Michael O'Brien</DisplayName>
        <AccountId>862</AccountId>
        <AccountType/>
      </UserInfo>
      <UserInfo>
        <DisplayName>David Connolly</DisplayName>
        <AccountId>1232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26B4617-3B28-4E2E-AF19-216BC1A84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83a9a-8dc4-4a0a-a402-25be3a23f551"/>
    <ds:schemaRef ds:uri="eede3e04-ef7f-43f3-975e-805c0c5f1e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FBA306-A956-431E-A2FB-DCA1445F37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292BCB-21BD-4E6D-8B29-5908CEB9F9EE}">
  <ds:schemaRefs>
    <ds:schemaRef ds:uri="http://schemas.microsoft.com/office/2006/documentManagement/types"/>
    <ds:schemaRef ds:uri="http://purl.org/dc/terms/"/>
    <ds:schemaRef ds:uri="http://purl.org/dc/elements/1.1/"/>
    <ds:schemaRef ds:uri="a9883a9a-8dc4-4a0a-a402-25be3a23f551"/>
    <ds:schemaRef ds:uri="http://purl.org/dc/dcmitype/"/>
    <ds:schemaRef ds:uri="eede3e04-ef7f-43f3-975e-805c0c5f1e8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5886</TotalTime>
  <Words>1121</Words>
  <Application>Microsoft Office PowerPoint</Application>
  <PresentationFormat>On-screen Show (16:10)</PresentationFormat>
  <Paragraphs>299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2_Office Theme</vt:lpstr>
      <vt:lpstr>PowerPoint Presentation</vt:lpstr>
      <vt:lpstr>Agenda</vt:lpstr>
      <vt:lpstr>Oncology WG Core Team</vt:lpstr>
      <vt:lpstr>Contributors</vt:lpstr>
      <vt:lpstr>Data Standardization to OMOP Enables Systematic Research</vt:lpstr>
      <vt:lpstr>PowerPoint Presentation</vt:lpstr>
      <vt:lpstr>Five Goals</vt:lpstr>
      <vt:lpstr>Working Group Detail</vt:lpstr>
      <vt:lpstr>PowerPoint Presentation</vt:lpstr>
      <vt:lpstr>Use Cases</vt:lpstr>
      <vt:lpstr>What’s Been Accomplished</vt:lpstr>
      <vt:lpstr>Challenges: Granularity</vt:lpstr>
      <vt:lpstr>Solving Granularity Challenge</vt:lpstr>
      <vt:lpstr>Solving Granularity Challenge</vt:lpstr>
      <vt:lpstr>Solving Granularity Challenge</vt:lpstr>
      <vt:lpstr>Challenges: Abstraction</vt:lpstr>
      <vt:lpstr>Solving Abstraction Challenge</vt:lpstr>
      <vt:lpstr>Solving Abstraction Challenge</vt:lpstr>
      <vt:lpstr>Testing</vt:lpstr>
      <vt:lpstr>Results</vt:lpstr>
      <vt:lpstr>What You Can Do Now</vt:lpstr>
      <vt:lpstr>Next Steps – Development Subgroup</vt:lpstr>
      <vt:lpstr>Next Steps – Vocabulary Subgroup</vt:lpstr>
      <vt:lpstr>Next Steps – Genomic Subgroup</vt:lpstr>
      <vt:lpstr>Next Steps – Genomic Subgroup</vt:lpstr>
      <vt:lpstr>Community Engagement in Development &amp; Research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JPA Guest</dc:creator>
  <cp:lastModifiedBy>Ratwani, Shilpa</cp:lastModifiedBy>
  <cp:revision>415</cp:revision>
  <dcterms:modified xsi:type="dcterms:W3CDTF">2019-12-03T17:11:48Z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0x0101003369C198E5EA0446B48A258369EB929D</vt:lpwstr>
  </property>
  <property fmtid="{D5CDD505-2E9C-101B-9397-08002B2CF9AE}" pid="3" name="MSIP_Label_ba1a4512-8026-4a73-bfb7-8d52c1779a3a_Enabled">
    <vt:lpwstr>True</vt:lpwstr>
  </property>
  <property fmtid="{D5CDD505-2E9C-101B-9397-08002B2CF9AE}" pid="4" name="MSIP_Label_ba1a4512-8026-4a73-bfb7-8d52c1779a3a_SiteId">
    <vt:lpwstr>a79016de-bdd0-4e47-91f4-79416ab912ad</vt:lpwstr>
  </property>
  <property fmtid="{D5CDD505-2E9C-101B-9397-08002B2CF9AE}" pid="5" name="MSIP_Label_ba1a4512-8026-4a73-bfb7-8d52c1779a3a_Owner">
    <vt:lpwstr>Stan.Huff@imail.org</vt:lpwstr>
  </property>
  <property fmtid="{D5CDD505-2E9C-101B-9397-08002B2CF9AE}" pid="6" name="MSIP_Label_ba1a4512-8026-4a73-bfb7-8d52c1779a3a_SetDate">
    <vt:lpwstr>2018-10-22T18:27:51.2748098Z</vt:lpwstr>
  </property>
  <property fmtid="{D5CDD505-2E9C-101B-9397-08002B2CF9AE}" pid="7" name="MSIP_Label_ba1a4512-8026-4a73-bfb7-8d52c1779a3a_Name">
    <vt:lpwstr>Sensitive Information</vt:lpwstr>
  </property>
  <property fmtid="{D5CDD505-2E9C-101B-9397-08002B2CF9AE}" pid="8" name="MSIP_Label_ba1a4512-8026-4a73-bfb7-8d52c1779a3a_Application">
    <vt:lpwstr>Microsoft Azure Information Protection</vt:lpwstr>
  </property>
  <property fmtid="{D5CDD505-2E9C-101B-9397-08002B2CF9AE}" pid="9" name="MSIP_Label_ba1a4512-8026-4a73-bfb7-8d52c1779a3a_Extended_MSFT_Method">
    <vt:lpwstr>Automatic</vt:lpwstr>
  </property>
  <property fmtid="{D5CDD505-2E9C-101B-9397-08002B2CF9AE}" pid="10" name="Sensitivity">
    <vt:lpwstr>Sensitive Information</vt:lpwstr>
  </property>
</Properties>
</file>